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Proxima Nova"/>
      <p:regular r:id="rId22"/>
      <p:bold r:id="rId23"/>
      <p:italic r:id="rId24"/>
      <p:boldItalic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ProximaNova-regular.fntdata"/><Relationship Id="rId21" Type="http://schemas.openxmlformats.org/officeDocument/2006/relationships/slide" Target="slides/slide17.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font" Target="fonts/ProximaNova-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Hi, welcome to the CU Denver team participating in the Air Force Research Labs Design Competition. We are a team of six </a:t>
            </a:r>
            <a:r>
              <a:rPr lang="en">
                <a:solidFill>
                  <a:schemeClr val="dk1"/>
                </a:solidFill>
              </a:rPr>
              <a:t>electrical</a:t>
            </a:r>
            <a:r>
              <a:rPr lang="en">
                <a:solidFill>
                  <a:schemeClr val="dk1"/>
                </a:solidFill>
              </a:rPr>
              <a:t> </a:t>
            </a:r>
            <a:r>
              <a:rPr lang="en">
                <a:solidFill>
                  <a:schemeClr val="dk1"/>
                </a:solidFill>
              </a:rPr>
              <a:t>engineers and three mechanical engineers.</a:t>
            </a:r>
            <a:r>
              <a:rPr lang="en">
                <a:solidFill>
                  <a:schemeClr val="dk1"/>
                </a:solidFill>
              </a:rPr>
              <a:t> We are pleased to showcase the </a:t>
            </a:r>
            <a:r>
              <a:rPr lang="en">
                <a:solidFill>
                  <a:schemeClr val="dk1"/>
                </a:solidFill>
              </a:rPr>
              <a:t>Design</a:t>
            </a:r>
            <a:r>
              <a:rPr lang="en">
                <a:solidFill>
                  <a:schemeClr val="dk1"/>
                </a:solidFill>
              </a:rPr>
              <a:t> of Robotic </a:t>
            </a:r>
            <a:r>
              <a:rPr lang="en">
                <a:solidFill>
                  <a:schemeClr val="dk1"/>
                </a:solidFill>
              </a:rPr>
              <a:t>vehicle</a:t>
            </a:r>
            <a:r>
              <a:rPr lang="en">
                <a:solidFill>
                  <a:schemeClr val="dk1"/>
                </a:solidFill>
              </a:rPr>
              <a:t> for  Placement of situational </a:t>
            </a:r>
            <a:r>
              <a:rPr lang="en">
                <a:solidFill>
                  <a:schemeClr val="dk1"/>
                </a:solidFill>
              </a:rPr>
              <a:t>Awareness</a:t>
            </a:r>
            <a:r>
              <a:rPr lang="en">
                <a:solidFill>
                  <a:schemeClr val="dk1"/>
                </a:solidFill>
              </a:rPr>
              <a:t> Sensors. My name is Ariel Lauente, a mechanical engineer. In this </a:t>
            </a:r>
            <a:r>
              <a:rPr lang="en">
                <a:solidFill>
                  <a:schemeClr val="dk1"/>
                </a:solidFill>
              </a:rPr>
              <a:t>Competition</a:t>
            </a:r>
            <a:r>
              <a:rPr lang="en">
                <a:solidFill>
                  <a:schemeClr val="dk1"/>
                </a:solidFill>
              </a:rPr>
              <a:t> we are tasked </a:t>
            </a:r>
            <a:r>
              <a:rPr lang="en">
                <a:solidFill>
                  <a:schemeClr val="dk1"/>
                </a:solidFill>
              </a:rPr>
              <a:t>with</a:t>
            </a:r>
            <a:r>
              <a:rPr lang="en">
                <a:solidFill>
                  <a:schemeClr val="dk1"/>
                </a:solidFill>
              </a:rPr>
              <a:t> placing sensors in hard to reach locations. In this presentation we will be showcasing the design and engineering used to achieve this task. To begin I will be start us off with our design method.</a:t>
            </a:r>
            <a:endParaRPr>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13f61393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13f6139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Attached to the drone is a pneumatic system to deploy our sensor. This </a:t>
            </a:r>
            <a:r>
              <a:rPr lang="en" sz="1200">
                <a:solidFill>
                  <a:schemeClr val="dk1"/>
                </a:solidFill>
                <a:latin typeface="Calibri"/>
                <a:ea typeface="Calibri"/>
                <a:cs typeface="Calibri"/>
                <a:sym typeface="Calibri"/>
              </a:rPr>
              <a:t>consist of two canisters that holds 90 grams of Co2 </a:t>
            </a:r>
            <a:r>
              <a:rPr lang="en" sz="1200">
                <a:solidFill>
                  <a:schemeClr val="dk1"/>
                </a:solidFill>
                <a:latin typeface="Calibri"/>
                <a:ea typeface="Calibri"/>
                <a:cs typeface="Calibri"/>
                <a:sym typeface="Calibri"/>
              </a:rPr>
              <a:t>which gives 850 psi. Paired with them, we have</a:t>
            </a:r>
            <a:r>
              <a:rPr lang="en" sz="1200">
                <a:solidFill>
                  <a:schemeClr val="dk1"/>
                </a:solidFill>
                <a:latin typeface="Calibri"/>
                <a:ea typeface="Calibri"/>
                <a:cs typeface="Calibri"/>
                <a:sym typeface="Calibri"/>
              </a:rPr>
              <a:t> two 12 Volt electric solenoid valves that are rated to 1000 psi each.  The barrels and arms were 3D printed with PLA filament.  The canisters are connected to the barrels with a quarter inch tubing with various connectors. The arms extend the barrel 19 inches to be able to get the drone closer to the target, to mitigate the package from wobbling through the air while being deployed. The valves and canister were the heaviest part of the system weighing in at 200 grams each, so we designed it to be able to sit closer to the body help with the center of gravity of the entire drone. This helped stabilizing the drone while in flight. </a:t>
            </a:r>
            <a:r>
              <a:rPr lang="en" sz="1200">
                <a:solidFill>
                  <a:schemeClr val="dk1"/>
                </a:solidFill>
                <a:latin typeface="Calibri"/>
                <a:ea typeface="Calibri"/>
                <a:cs typeface="Calibri"/>
                <a:sym typeface="Calibri"/>
              </a:rPr>
              <a:t>The valves are actuated from an Arduino circuit wirelessly.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13f6139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13f6139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main purpose of the rover vehicle is to transport the drone to and from its deployment location, saving the drones battery and allowing us to carry additional hardware for the mission ( such as on-board computer, tether system, batteries, gps). </a:t>
            </a:r>
            <a:r>
              <a:rPr lang="en" sz="1200">
                <a:solidFill>
                  <a:schemeClr val="dk1"/>
                </a:solidFill>
                <a:latin typeface="Times New Roman"/>
                <a:ea typeface="Times New Roman"/>
                <a:cs typeface="Times New Roman"/>
                <a:sym typeface="Times New Roman"/>
              </a:rPr>
              <a:t>The decision to purchase a pre-built robotic vehicle chassis was made when we were able to locate a company that custom builds robot chassis that could fit our needs. The criteria we were looking to fill are as follows: size, weight, motor power, and payload. To assure the rover is able to carry all h</a:t>
            </a:r>
            <a:r>
              <a:rPr lang="en" sz="1200">
                <a:solidFill>
                  <a:schemeClr val="dk1"/>
                </a:solidFill>
                <a:latin typeface="Times New Roman"/>
                <a:ea typeface="Times New Roman"/>
                <a:cs typeface="Times New Roman"/>
                <a:sym typeface="Times New Roman"/>
              </a:rPr>
              <a:t>ardware</a:t>
            </a:r>
            <a:r>
              <a:rPr lang="en" sz="1200">
                <a:solidFill>
                  <a:schemeClr val="dk1"/>
                </a:solidFill>
                <a:latin typeface="Times New Roman"/>
                <a:ea typeface="Times New Roman"/>
                <a:cs typeface="Times New Roman"/>
                <a:sym typeface="Times New Roman"/>
              </a:rPr>
              <a:t>, the largest available size of 20in x 26in for the frame was chosen. This size allows for us to carry the largest drone we planned to use as well as carry an additional 40 pounds.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 on-board motor controller allows for 30 amps to each set of motors continuously. Since some components of the system provided by the rover manufacturer are limited to 15 amps, We have capped the motor controller current draw to 12 amps. This still allows for enough power for the motors to climb over obstacles and operate as intended.</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Each 12v battery has 12 amp-hours of charge and at idle conditions only the Raspberry Pi draws an average of 1 amp and max current draw is 3 amps. This combined with the motor demands, gives us a range of roughly 1.5-12 hours of operating time.</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Purchasing this rover allowed us to utilize more of our time programming the controls for the motors as well as implement the wireless communications. The main controlling hardware is the Raspberry Pi, a low-cost, versatile computer which made data handling more efficient and effective due to its GPIO ports. These allow for easy integration of our NRF24L01 Transceivers and BN-880 GPS module. All information compiled through the Raspberry Pi can then be sent wirelessly to the Base Station.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To drive and operate the rover, a separate controller was designed using an Arduino Nano, NRF24 transceiver, and a simple analog joystick. This device allows for separate, independent control and can also act as a receiver for the ground station. Controls can also be offloaded to the base station computer if necessary.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60276178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6027617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The robotic system was designed to have the drone be tethered to the rover vehicle. This serves the purpose of having a direct mechanical attachment to the drone in the case of a system failure or for recovery capability after a drone failure. The tether system also serves as a proof of concept for possible future iterations involving a tether system consisting of a power transmission line and data transmission line to the drone allowing for enhanced capabilities such as extended flight time and a robust communication link to the drone.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The </a:t>
            </a:r>
            <a:r>
              <a:rPr lang="en" sz="1200">
                <a:solidFill>
                  <a:schemeClr val="dk1"/>
                </a:solidFill>
                <a:highlight>
                  <a:schemeClr val="lt1"/>
                </a:highlight>
                <a:latin typeface="Times New Roman"/>
                <a:ea typeface="Times New Roman"/>
                <a:cs typeface="Times New Roman"/>
                <a:sym typeface="Times New Roman"/>
              </a:rPr>
              <a:t>tether </a:t>
            </a:r>
            <a:r>
              <a:rPr lang="en" sz="1200">
                <a:solidFill>
                  <a:schemeClr val="dk1"/>
                </a:solidFill>
                <a:latin typeface="Times New Roman"/>
                <a:ea typeface="Times New Roman"/>
                <a:cs typeface="Times New Roman"/>
                <a:sym typeface="Times New Roman"/>
              </a:rPr>
              <a:t>system consists of a tether spool attached to a 12 vdc motor and a pulley configuration consisting of a pulley on a spring loaded sliding potentionometer that measures the tension in the tether. A microcontroller continuously reads the tension of the tether. </a:t>
            </a:r>
            <a:r>
              <a:rPr lang="en" sz="1200">
                <a:solidFill>
                  <a:schemeClr val="dk1"/>
                </a:solidFill>
                <a:latin typeface="Times New Roman"/>
                <a:ea typeface="Times New Roman"/>
                <a:cs typeface="Times New Roman"/>
                <a:sym typeface="Times New Roman"/>
              </a:rPr>
              <a:t>In order</a:t>
            </a:r>
            <a:r>
              <a:rPr lang="en" sz="1200">
                <a:solidFill>
                  <a:schemeClr val="dk1"/>
                </a:solidFill>
                <a:latin typeface="Times New Roman"/>
                <a:ea typeface="Times New Roman"/>
                <a:cs typeface="Times New Roman"/>
                <a:sym typeface="Times New Roman"/>
              </a:rPr>
              <a:t> to control the tether tension to maintain the desired setpoint, an embedded PID controller continuously reads the tension value and sends a command signal to the tether spool motor to </a:t>
            </a:r>
            <a:r>
              <a:rPr lang="en" sz="1200">
                <a:solidFill>
                  <a:schemeClr val="dk1"/>
                </a:solidFill>
                <a:latin typeface="Times New Roman"/>
                <a:ea typeface="Times New Roman"/>
                <a:cs typeface="Times New Roman"/>
                <a:sym typeface="Times New Roman"/>
              </a:rPr>
              <a:t>adjust</a:t>
            </a:r>
            <a:r>
              <a:rPr lang="en" sz="1200">
                <a:solidFill>
                  <a:schemeClr val="dk1"/>
                </a:solidFill>
                <a:latin typeface="Times New Roman"/>
                <a:ea typeface="Times New Roman"/>
                <a:cs typeface="Times New Roman"/>
                <a:sym typeface="Times New Roman"/>
              </a:rPr>
              <a:t> the tension.This control system allows for the correct amount of tether to be deployed at the correct rate as the drone maneuvers to the desired location for sensor placement.</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tether system mechanism consists of an confugartino of  guiding pulleys to route the tether line and a linear pulley dancer configuration, consisting of two fixed pulleys and one free moving pulley on a liner track which is connected directly to a spring loaded sliding potentiometer. The dancer pulley moves to a position which is proportional to the tension in the tether system by moving to the position at which the force exerted by the tension spring and the tension force exerted by the tether line on the dancer pulley are equal. This equilibrium position is measured by a sliding potentiometer and the analog signal from the potentiometer is sampled by the ADC on an Arduino microcontroller which is then fed into the PID control.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13f6139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13f6139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would like to present the CU Denver team’s Final product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ad428a06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d428a06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60276178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60276178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the course of nine months, we have spent $6341.12 for </a:t>
            </a:r>
            <a:r>
              <a:rPr lang="en"/>
              <a:t>research</a:t>
            </a:r>
            <a:r>
              <a:rPr lang="en"/>
              <a:t> and </a:t>
            </a:r>
            <a:r>
              <a:rPr lang="en"/>
              <a:t>development</a:t>
            </a:r>
            <a:r>
              <a:rPr lang="en"/>
              <a:t> of our system. </a:t>
            </a:r>
            <a:r>
              <a:rPr lang="en">
                <a:solidFill>
                  <a:schemeClr val="dk1"/>
                </a:solidFill>
              </a:rPr>
              <a:t>Each resource was from the following: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Mechanical Engineering Department: $1342.43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Electrical Engineering Department: 1215.44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AFRL Funds: $3783.25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Total: $6341.12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e9641efa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e9641efa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like to thank our faculty, stakeholders, and sponsors for their support in </a:t>
            </a:r>
            <a:r>
              <a:rPr lang="en"/>
              <a:t>assisting</a:t>
            </a:r>
            <a:r>
              <a:rPr lang="en"/>
              <a:t> our team.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eedd6001e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eedd6001e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13f61393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13f61393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followed the design innovation method  under the guidance of Dr. Dan Jensen for this project. The </a:t>
            </a:r>
            <a:r>
              <a:rPr lang="en"/>
              <a:t>Design</a:t>
            </a:r>
            <a:r>
              <a:rPr lang="en"/>
              <a:t> Innovation method is a method that consists of a 4 phase procedure that allows for the optimization of the design project. In the first phase, Discover, The team gained insight on the task at hand through identifying </a:t>
            </a:r>
            <a:r>
              <a:rPr lang="en"/>
              <a:t>stakeholders and subject matter experts, identifying critical</a:t>
            </a:r>
            <a:r>
              <a:rPr lang="en"/>
              <a:t> questions, </a:t>
            </a:r>
            <a:r>
              <a:rPr lang="en"/>
              <a:t>conducting</a:t>
            </a:r>
            <a:r>
              <a:rPr lang="en"/>
              <a:t> interviews, and finally by creating scenarios. In the second phase, define, all key insights learned from the </a:t>
            </a:r>
            <a:r>
              <a:rPr lang="en"/>
              <a:t>previous</a:t>
            </a:r>
            <a:r>
              <a:rPr lang="en"/>
              <a:t> phase were then refined</a:t>
            </a:r>
            <a:r>
              <a:rPr lang="en"/>
              <a:t> by</a:t>
            </a:r>
            <a:r>
              <a:rPr lang="en"/>
              <a:t> reframing the </a:t>
            </a:r>
            <a:r>
              <a:rPr lang="en"/>
              <a:t>perceived</a:t>
            </a:r>
            <a:r>
              <a:rPr lang="en"/>
              <a:t> </a:t>
            </a:r>
            <a:r>
              <a:rPr lang="en"/>
              <a:t>problems </a:t>
            </a:r>
            <a:r>
              <a:rPr lang="en"/>
              <a:t>to gain </a:t>
            </a:r>
            <a:r>
              <a:rPr lang="en"/>
              <a:t>additional</a:t>
            </a:r>
            <a:r>
              <a:rPr lang="en"/>
              <a:t> perspective on the challenge at hand. In the third phase, develop, the team then began </a:t>
            </a:r>
            <a:r>
              <a:rPr lang="en"/>
              <a:t>generating</a:t>
            </a:r>
            <a:r>
              <a:rPr lang="en"/>
              <a:t> ideas based off the information learned from the first two phases. </a:t>
            </a:r>
            <a:r>
              <a:rPr lang="en"/>
              <a:t>Finally</a:t>
            </a:r>
            <a:r>
              <a:rPr lang="en"/>
              <a:t>, for the rest of this </a:t>
            </a:r>
            <a:r>
              <a:rPr lang="en"/>
              <a:t>presentation</a:t>
            </a:r>
            <a:r>
              <a:rPr lang="en"/>
              <a:t>, I am very </a:t>
            </a:r>
            <a:r>
              <a:rPr lang="en"/>
              <a:t>excited</a:t>
            </a:r>
            <a:r>
              <a:rPr lang="en"/>
              <a:t> to show the team’s deliverables from the deliver phase where we decided to choose our </a:t>
            </a:r>
            <a:r>
              <a:rPr lang="en"/>
              <a:t>absolute</a:t>
            </a:r>
            <a:r>
              <a:rPr lang="en"/>
              <a:t> best solutions for the challenge..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13f61393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13f61393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Nathan</a:t>
            </a:r>
            <a:endParaRPr/>
          </a:p>
          <a:p>
            <a:pPr indent="0" lvl="0" marL="0" rtl="0" algn="l">
              <a:spcBef>
                <a:spcPts val="0"/>
              </a:spcBef>
              <a:spcAft>
                <a:spcPts val="0"/>
              </a:spcAft>
              <a:buNone/>
            </a:pPr>
            <a:r>
              <a:rPr lang="en"/>
              <a:t>Our project was designed with the task of placing a sensor at a height up to 100 feet. The importance of this project stems from providing ease in remote object placement with additional applications in surveillance systems, multi-terrain traversal, and sensor/signal communications. Our final system  is currently broken down into a variety of subsystems. These subsystems include a rover for travelling across ground terrain. Next we have a drone system for achieving an elevation of up to 100 feet.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have a sensor package system which includes sensor components, such as cameras, antennas and a transmitter for transmitting data. Additionally we have a sensor deployment system for launching our sensor package in order to achieve desired </a:t>
            </a:r>
            <a:r>
              <a:rPr lang="en"/>
              <a:t>placement</a:t>
            </a:r>
            <a:r>
              <a:rPr lang="en"/>
              <a:t>. From here there is an additional subsystem for adhesive bonding or sticking of the package to a particular surface. Another subsystem includes data communications or signal handling for transmitting and receiving data from control systems. These data communications systems include the control systems implemented in the rover and drone, as well as the transmission and reception of data from other functions including the launching mechanism, and video sensor systems. Lastly we have a tether system which connects the drone system to the ground vehicle system. Again, each of these systems has been developed with the overall goal of deploying a sensor at a desired location including an area up to 100 feet, with a bonus objective for retrieving the sensor system.</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13f6139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13f6139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functional design that pertains to importance goes as follows:</a:t>
            </a:r>
            <a:endParaRPr/>
          </a:p>
          <a:p>
            <a:pPr indent="-298450" lvl="0" marL="457200" rtl="0" algn="l">
              <a:spcBef>
                <a:spcPts val="0"/>
              </a:spcBef>
              <a:spcAft>
                <a:spcPts val="0"/>
              </a:spcAft>
              <a:buSzPts val="1100"/>
              <a:buAutoNum type="arabicPeriod"/>
            </a:pPr>
            <a:r>
              <a:rPr lang="en"/>
              <a:t>Navigating the rover within the area of interest to plant the sensor.</a:t>
            </a:r>
            <a:endParaRPr/>
          </a:p>
          <a:p>
            <a:pPr indent="-298450" lvl="0" marL="457200" rtl="0" algn="l">
              <a:spcBef>
                <a:spcPts val="0"/>
              </a:spcBef>
              <a:spcAft>
                <a:spcPts val="0"/>
              </a:spcAft>
              <a:buSzPts val="1100"/>
              <a:buAutoNum type="arabicPeriod"/>
            </a:pPr>
            <a:r>
              <a:rPr lang="en"/>
              <a:t>By utilizing the drone the height limitations can be overcome.</a:t>
            </a:r>
            <a:endParaRPr/>
          </a:p>
          <a:p>
            <a:pPr indent="-298450" lvl="0" marL="457200" rtl="0" algn="l">
              <a:spcBef>
                <a:spcPts val="0"/>
              </a:spcBef>
              <a:spcAft>
                <a:spcPts val="0"/>
              </a:spcAft>
              <a:buSzPts val="1100"/>
              <a:buAutoNum type="arabicPeriod"/>
            </a:pPr>
            <a:r>
              <a:rPr lang="en"/>
              <a:t>Next, with the pneumatic system can launch the sensor package to the desired target.</a:t>
            </a:r>
            <a:endParaRPr/>
          </a:p>
          <a:p>
            <a:pPr indent="-298450" lvl="0" marL="457200" rtl="0" algn="l">
              <a:spcBef>
                <a:spcPts val="0"/>
              </a:spcBef>
              <a:spcAft>
                <a:spcPts val="0"/>
              </a:spcAft>
              <a:buSzPts val="1100"/>
              <a:buAutoNum type="arabicPeriod"/>
            </a:pPr>
            <a:r>
              <a:rPr lang="en"/>
              <a:t>But utilizing wireless communications, the designated personnel can use the sensor cameras for live video feed from a safe distance of the danger zone.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13f6139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13f6139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aid of the Matrix Comparison Method, we were able to downselect the most promising designs to accomplish the task of sensor placement. We began with the spider Climber design with a piston actuated modular body that could scale the corner of a wall. This allowed for a large weight carrying capacity, but was only applicable when climbing a corner of a building. Next we experimented with using a boom arm. This design consisted of an arm that extended from a ground vehicle to place the sensor package. The major downside of this design that quickly became apparent was the large torque applied to the connection to the ground vehicle when fully extended. Our third method was flying a drone up to the target location and pressing the sensor package against a surface with an extended arm. The only disadvantage this design had was the lack of force we could apply to achieve adhesion to the target surface. After these 3 tests, we combined the idea of a ground vehicle from the boom design and a drone for placement of the sensor, but still required other critical components to be prototyped.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5e0e5c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5e0e5c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Erich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After the initial stage of prototyping, the team compiled and examined enough information to determine methods that contain the highest probability of success. Our final design consists of four main subsystems.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four main subsystems are a ground rover, a drone, a sensor attachment device, and a base station which all together perform the functions of high importance of the system. The rover, which houses the drone on top of its frame and is connected to the rover with a tether, navigates to a location in close proximity to where the sensor needs to be placed. The drone, which carries the sensor attachment mechanism, then ascends to the </a:t>
            </a:r>
            <a:r>
              <a:rPr lang="en" sz="1200">
                <a:solidFill>
                  <a:schemeClr val="dk1"/>
                </a:solidFill>
                <a:latin typeface="Times New Roman"/>
                <a:ea typeface="Times New Roman"/>
                <a:cs typeface="Times New Roman"/>
                <a:sym typeface="Times New Roman"/>
              </a:rPr>
              <a:t>required</a:t>
            </a:r>
            <a:r>
              <a:rPr lang="en" sz="1200">
                <a:solidFill>
                  <a:schemeClr val="dk1"/>
                </a:solidFill>
                <a:latin typeface="Times New Roman"/>
                <a:ea typeface="Times New Roman"/>
                <a:cs typeface="Times New Roman"/>
                <a:sym typeface="Times New Roman"/>
              </a:rPr>
              <a:t> vertical height of the desired sensor placement location. The sensor package, which has a adhesive covered front-face and a rear mounted FPV camera, is then shot from the mechanism to the surface of the desired location.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Next slide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13f6139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13f6139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QuadCopter at the beginning to do some fly and load test. At the conclusion, we need to more power drone for the final. So, The final product  is QwinOut ARF/PNP Hexacopter DIY drone. The reason we </a:t>
            </a:r>
            <a:r>
              <a:rPr lang="en"/>
              <a:t>picked this drone because: </a:t>
            </a:r>
            <a:endParaRPr/>
          </a:p>
          <a:p>
            <a:pPr indent="-298450" lvl="0" marL="457200" rtl="0" algn="l">
              <a:spcBef>
                <a:spcPts val="0"/>
              </a:spcBef>
              <a:spcAft>
                <a:spcPts val="0"/>
              </a:spcAft>
              <a:buSzPts val="1100"/>
              <a:buAutoNum type="arabicPeriod"/>
            </a:pPr>
            <a:r>
              <a:rPr lang="en"/>
              <a:t>Hexacopter provides more power to carry the shooting mechanism and fly up to 100 ft. </a:t>
            </a:r>
            <a:endParaRPr/>
          </a:p>
          <a:p>
            <a:pPr indent="-298450" lvl="0" marL="457200" rtl="0" algn="l">
              <a:spcBef>
                <a:spcPts val="0"/>
              </a:spcBef>
              <a:spcAft>
                <a:spcPts val="0"/>
              </a:spcAft>
              <a:buSzPts val="1100"/>
              <a:buAutoNum type="arabicPeriod"/>
            </a:pPr>
            <a:r>
              <a:rPr lang="en"/>
              <a:t>It is cheaper compare with the other hexacopter on the market ( more than 3k )</a:t>
            </a:r>
            <a:endParaRPr/>
          </a:p>
          <a:p>
            <a:pPr indent="-298450" lvl="0" marL="457200" rtl="0" algn="l">
              <a:spcBef>
                <a:spcPts val="0"/>
              </a:spcBef>
              <a:spcAft>
                <a:spcPts val="0"/>
              </a:spcAft>
              <a:buSzPts val="1100"/>
              <a:buAutoNum type="arabicPeriod"/>
            </a:pPr>
            <a:r>
              <a:rPr lang="en"/>
              <a:t>It is easy to replace the components if break </a:t>
            </a:r>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   4 .    It is bigger, so we have more space to set up the mechanism.</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13f6139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13f6139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Here we have our base model sensor package consisting of an FPV camera transmitter module and a 3.7V 200 milliamp hour lipo battery to power the system. This light weight design allows for a compact sensor package to be launched from the drone. The camera transmits to our skydroid receiver. This video data can be viewed either by a computer or an android device. Once the sensor package is deployed to the target location, a range of over 100 meters can be achieved from package to receiver. </a:t>
            </a:r>
            <a:r>
              <a:rPr lang="en">
                <a:solidFill>
                  <a:schemeClr val="dk1"/>
                </a:solidFill>
              </a:rPr>
              <a:t>A PVC tube was used for the sensor package’s body because it is stronger than a 3D printed filament and has more momentum behind it allowing for a more straight trajectory. </a:t>
            </a:r>
            <a:r>
              <a:rPr lang="en">
                <a:solidFill>
                  <a:srgbClr val="222222"/>
                </a:solidFill>
                <a:highlight>
                  <a:srgbClr val="FFFFFF"/>
                </a:highlight>
              </a:rPr>
              <a:t> With this current base model, an hour of video transmission can be achieved. </a:t>
            </a:r>
            <a:endParaRPr>
              <a:solidFill>
                <a:srgbClr val="222222"/>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608262c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608262c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rgbClr val="FFFFFF"/>
                </a:highlight>
              </a:rPr>
              <a:t>With this setup, there are certain limitations when keeping the design minimal. The first difficulty we dealt with was achieving a transmission distance over 100 meters. To extend this distance, a clover antenna was implemented in later iterations. This antenna configuration allows for a better transmission that extends the distance as well as transmitting with obstructions. Another difficulty was dealing with overheating of the FPV camera. Due to variances in production of these cameras, amounts of overheating varied between individual devices, so initial tests were conducted to determine which individual cameras performed with minimal overheating. Small fans were tested as an addition to the system, but did not reduce heat well enough to be worth the power use. Dealing with shock absorption was another hurdle for this design. When launching the sensor package at the wall or when a package doesn’t successfully adhere to the target location, a strong enough shock to the system can damage the sensitive FPV camera. Shock to the system can also cause the lipo battery to send a large charge through the device which has a high potential of damaging the FPV camera. Lipo batteries are also sensitive to force, so as to not damage the camera or battery, shock absorption was a worthwhile add to the sensor package. The final difficulty we faced was extending the battery life of the system. We worked with a larger 2000 milliamp hour 3.7V lipo battery that would greatly extend battery life, but due to size constraints, we proceeded with the smaller 200 mAh battery.</a:t>
            </a:r>
            <a:endParaRPr>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Font typeface="Helvetica Neue"/>
              <a:buNone/>
              <a:defRPr sz="5200">
                <a:latin typeface="Helvetica Neue"/>
                <a:ea typeface="Helvetica Neue"/>
                <a:cs typeface="Helvetica Neue"/>
                <a:sym typeface="Helvetica Neue"/>
              </a:defRPr>
            </a:lvl2pPr>
            <a:lvl3pPr lvl="2" algn="ctr">
              <a:spcBef>
                <a:spcPts val="0"/>
              </a:spcBef>
              <a:spcAft>
                <a:spcPts val="0"/>
              </a:spcAft>
              <a:buSzPts val="5200"/>
              <a:buFont typeface="Helvetica Neue"/>
              <a:buNone/>
              <a:defRPr sz="5200">
                <a:latin typeface="Helvetica Neue"/>
                <a:ea typeface="Helvetica Neue"/>
                <a:cs typeface="Helvetica Neue"/>
                <a:sym typeface="Helvetica Neue"/>
              </a:defRPr>
            </a:lvl3pPr>
            <a:lvl4pPr lvl="3" algn="ctr">
              <a:spcBef>
                <a:spcPts val="0"/>
              </a:spcBef>
              <a:spcAft>
                <a:spcPts val="0"/>
              </a:spcAft>
              <a:buSzPts val="5200"/>
              <a:buFont typeface="Helvetica Neue"/>
              <a:buNone/>
              <a:defRPr sz="5200">
                <a:latin typeface="Helvetica Neue"/>
                <a:ea typeface="Helvetica Neue"/>
                <a:cs typeface="Helvetica Neue"/>
                <a:sym typeface="Helvetica Neue"/>
              </a:defRPr>
            </a:lvl4pPr>
            <a:lvl5pPr lvl="4" algn="ctr">
              <a:spcBef>
                <a:spcPts val="0"/>
              </a:spcBef>
              <a:spcAft>
                <a:spcPts val="0"/>
              </a:spcAft>
              <a:buSzPts val="5200"/>
              <a:buFont typeface="Helvetica Neue"/>
              <a:buNone/>
              <a:defRPr sz="5200">
                <a:latin typeface="Helvetica Neue"/>
                <a:ea typeface="Helvetica Neue"/>
                <a:cs typeface="Helvetica Neue"/>
                <a:sym typeface="Helvetica Neue"/>
              </a:defRPr>
            </a:lvl5pPr>
            <a:lvl6pPr lvl="5" algn="ctr">
              <a:spcBef>
                <a:spcPts val="0"/>
              </a:spcBef>
              <a:spcAft>
                <a:spcPts val="0"/>
              </a:spcAft>
              <a:buSzPts val="5200"/>
              <a:buFont typeface="Helvetica Neue"/>
              <a:buNone/>
              <a:defRPr sz="5200">
                <a:latin typeface="Helvetica Neue"/>
                <a:ea typeface="Helvetica Neue"/>
                <a:cs typeface="Helvetica Neue"/>
                <a:sym typeface="Helvetica Neue"/>
              </a:defRPr>
            </a:lvl6pPr>
            <a:lvl7pPr lvl="6" algn="ctr">
              <a:spcBef>
                <a:spcPts val="0"/>
              </a:spcBef>
              <a:spcAft>
                <a:spcPts val="0"/>
              </a:spcAft>
              <a:buSzPts val="5200"/>
              <a:buFont typeface="Helvetica Neue"/>
              <a:buNone/>
              <a:defRPr sz="5200">
                <a:latin typeface="Helvetica Neue"/>
                <a:ea typeface="Helvetica Neue"/>
                <a:cs typeface="Helvetica Neue"/>
                <a:sym typeface="Helvetica Neue"/>
              </a:defRPr>
            </a:lvl7pPr>
            <a:lvl8pPr lvl="7" algn="ctr">
              <a:spcBef>
                <a:spcPts val="0"/>
              </a:spcBef>
              <a:spcAft>
                <a:spcPts val="0"/>
              </a:spcAft>
              <a:buSzPts val="5200"/>
              <a:buFont typeface="Helvetica Neue"/>
              <a:buNone/>
              <a:defRPr sz="5200">
                <a:latin typeface="Helvetica Neue"/>
                <a:ea typeface="Helvetica Neue"/>
                <a:cs typeface="Helvetica Neue"/>
                <a:sym typeface="Helvetica Neue"/>
              </a:defRPr>
            </a:lvl8pPr>
            <a:lvl9pPr lvl="8" algn="ctr">
              <a:spcBef>
                <a:spcPts val="0"/>
              </a:spcBef>
              <a:spcAft>
                <a:spcPts val="0"/>
              </a:spcAft>
              <a:buSzPts val="5200"/>
              <a:buFont typeface="Helvetica Neue"/>
              <a:buNone/>
              <a:defRPr sz="5200">
                <a:latin typeface="Helvetica Neue"/>
                <a:ea typeface="Helvetica Neue"/>
                <a:cs typeface="Helvetica Neue"/>
                <a:sym typeface="Helvetica Neue"/>
              </a:defRPr>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9"/>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FB87C"/>
        </a:solidFill>
      </p:bgPr>
    </p:bg>
    <p:spTree>
      <p:nvGrpSpPr>
        <p:cNvPr id="5" name="Shape 5"/>
        <p:cNvGrpSpPr/>
        <p:nvPr/>
      </p:nvGrpSpPr>
      <p:grpSpPr>
        <a:xfrm>
          <a:off x="0" y="0"/>
          <a:ext cx="0" cy="0"/>
          <a:chOff x="0" y="0"/>
          <a:chExt cx="0" cy="0"/>
        </a:xfrm>
      </p:grpSpPr>
      <p:sp>
        <p:nvSpPr>
          <p:cNvPr id="6" name="Google Shape;6;p1"/>
          <p:cNvSpPr/>
          <p:nvPr/>
        </p:nvSpPr>
        <p:spPr>
          <a:xfrm>
            <a:off x="0" y="4703625"/>
            <a:ext cx="9144000" cy="48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
          <p:cNvPicPr preferRelativeResize="0"/>
          <p:nvPr/>
        </p:nvPicPr>
        <p:blipFill>
          <a:blip r:embed="rId1">
            <a:alphaModFix/>
          </a:blip>
          <a:stretch>
            <a:fillRect/>
          </a:stretch>
        </p:blipFill>
        <p:spPr>
          <a:xfrm>
            <a:off x="7070306" y="4722525"/>
            <a:ext cx="2073694" cy="444900"/>
          </a:xfrm>
          <a:prstGeom prst="rect">
            <a:avLst/>
          </a:prstGeom>
          <a:noFill/>
          <a:ln>
            <a:noFill/>
          </a:ln>
        </p:spPr>
      </p:pic>
      <p:sp>
        <p:nvSpPr>
          <p:cNvPr id="8" name="Google Shape;8;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 name="Google Shape;9;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Helvetica Neue"/>
              <a:buChar char="●"/>
              <a:defRPr sz="1800">
                <a:latin typeface="Helvetica Neue"/>
                <a:ea typeface="Helvetica Neue"/>
                <a:cs typeface="Helvetica Neue"/>
                <a:sym typeface="Helvetica Neue"/>
              </a:defRPr>
            </a:lvl1pPr>
            <a:lvl2pPr indent="-317500" lvl="1" marL="9144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4pPr>
            <a:lvl5pPr indent="-317500" lvl="4" marL="22860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5pPr>
            <a:lvl6pPr indent="-317500" lvl="5" marL="27432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6pPr>
            <a:lvl7pPr indent="-317500" lvl="6" marL="32004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lnSpc>
                <a:spcPct val="115000"/>
              </a:lnSpc>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10" name="Google Shape;10;p1"/>
          <p:cNvSpPr txBox="1"/>
          <p:nvPr>
            <p:ph idx="12" type="sldNum"/>
          </p:nvPr>
        </p:nvSpPr>
        <p:spPr>
          <a:xfrm>
            <a:off x="54533" y="4748167"/>
            <a:ext cx="548700" cy="393600"/>
          </a:xfrm>
          <a:prstGeom prst="rect">
            <a:avLst/>
          </a:prstGeom>
          <a:noFill/>
          <a:ln>
            <a:noFill/>
          </a:ln>
        </p:spPr>
        <p:txBody>
          <a:bodyPr anchorCtr="0" anchor="ctr" bIns="91425" lIns="91425" spcFirstLastPara="1" rIns="91425" wrap="square" tIns="91425">
            <a:noAutofit/>
          </a:bodyPr>
          <a:lstStyle>
            <a:lvl1pPr lvl="0" algn="r">
              <a:buNone/>
              <a:defRPr sz="1200">
                <a:solidFill>
                  <a:srgbClr val="FFFFFF"/>
                </a:solidFill>
              </a:defRPr>
            </a:lvl1pPr>
            <a:lvl2pPr lvl="1" algn="r">
              <a:buNone/>
              <a:defRPr sz="1200">
                <a:solidFill>
                  <a:srgbClr val="FFFFFF"/>
                </a:solidFill>
              </a:defRPr>
            </a:lvl2pPr>
            <a:lvl3pPr lvl="2" algn="r">
              <a:buNone/>
              <a:defRPr sz="1200">
                <a:solidFill>
                  <a:srgbClr val="FFFFFF"/>
                </a:solidFill>
              </a:defRPr>
            </a:lvl3pPr>
            <a:lvl4pPr lvl="3" algn="r">
              <a:buNone/>
              <a:defRPr sz="1200">
                <a:solidFill>
                  <a:srgbClr val="FFFFFF"/>
                </a:solidFill>
              </a:defRPr>
            </a:lvl4pPr>
            <a:lvl5pPr lvl="4" algn="r">
              <a:buNone/>
              <a:defRPr sz="1200">
                <a:solidFill>
                  <a:srgbClr val="FFFFFF"/>
                </a:solidFill>
              </a:defRPr>
            </a:lvl5pPr>
            <a:lvl6pPr lvl="5" algn="r">
              <a:buNone/>
              <a:defRPr sz="1200">
                <a:solidFill>
                  <a:srgbClr val="FFFFFF"/>
                </a:solidFill>
              </a:defRPr>
            </a:lvl6pPr>
            <a:lvl7pPr lvl="6" algn="r">
              <a:buNone/>
              <a:defRPr sz="1200">
                <a:solidFill>
                  <a:srgbClr val="FFFFFF"/>
                </a:solidFill>
              </a:defRPr>
            </a:lvl7pPr>
            <a:lvl8pPr lvl="7" algn="r">
              <a:buNone/>
              <a:defRPr sz="1200">
                <a:solidFill>
                  <a:srgbClr val="FFFFFF"/>
                </a:solidFill>
              </a:defRPr>
            </a:lvl8pPr>
            <a:lvl9pPr lvl="8" algn="r">
              <a:buNone/>
              <a:defRPr sz="12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
          <p:cNvSpPr/>
          <p:nvPr/>
        </p:nvSpPr>
        <p:spPr>
          <a:xfrm>
            <a:off x="0" y="0"/>
            <a:ext cx="9144000" cy="444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3.jpg"/><Relationship Id="rId5"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4Ra3x91juqyMJUESyyR-ce0saAUu_P0B/view" TargetMode="External"/><Relationship Id="rId4" Type="http://schemas.openxmlformats.org/officeDocument/2006/relationships/image" Target="../media/image30.jpg"/><Relationship Id="rId5" Type="http://schemas.openxmlformats.org/officeDocument/2006/relationships/image" Target="../media/image26.jpg"/><Relationship Id="rId6" Type="http://schemas.openxmlformats.org/officeDocument/2006/relationships/hyperlink" Target="http://drive.google.com/file/d/1-onc1XWXVDaW0vq0pkmIil0sio0dWxkX/view" TargetMode="External"/><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H-2vMIPDxmetK62BiOBmIkCSgdEjeeYC/view" TargetMode="External"/><Relationship Id="rId4" Type="http://schemas.openxmlformats.org/officeDocument/2006/relationships/image" Target="../media/image28.jpg"/><Relationship Id="rId5" Type="http://schemas.openxmlformats.org/officeDocument/2006/relationships/hyperlink" Target="http://drive.google.com/file/d/1bnLLsVbqbA04MM8jLgC1sOJp_LxsoEFM/view" TargetMode="External"/><Relationship Id="rId6"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drive.google.com/file/d/1kLhStxLg2aUedJspCiYiS7GDUM1bDHwh/view" TargetMode="External"/><Relationship Id="rId5" Type="http://schemas.openxmlformats.org/officeDocument/2006/relationships/image" Target="../media/image21.jpg"/><Relationship Id="rId6" Type="http://schemas.openxmlformats.org/officeDocument/2006/relationships/hyperlink" Target="http://drive.google.com/file/d/1Ksl3skQM2PSSFMoT6vnAcRf4ruLAU7iH/view" TargetMode="External"/><Relationship Id="rId7"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96708" y="90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3700"/>
          </a:p>
          <a:p>
            <a:pPr indent="0" lvl="0" marL="457200" rtl="0" algn="ctr">
              <a:spcBef>
                <a:spcPts val="0"/>
              </a:spcBef>
              <a:spcAft>
                <a:spcPts val="0"/>
              </a:spcAft>
              <a:buNone/>
            </a:pPr>
            <a:r>
              <a:rPr lang="en" sz="3700"/>
              <a:t>Design of a Robotic </a:t>
            </a:r>
            <a:r>
              <a:rPr lang="en" sz="3700"/>
              <a:t>Vehicle for Placement of</a:t>
            </a:r>
            <a:r>
              <a:rPr lang="en" sz="3700"/>
              <a:t> Situational </a:t>
            </a:r>
            <a:r>
              <a:rPr lang="en" sz="3700"/>
              <a:t>Awareness</a:t>
            </a:r>
            <a:r>
              <a:rPr lang="en" sz="3700"/>
              <a:t> </a:t>
            </a:r>
            <a:r>
              <a:rPr lang="en" sz="3700"/>
              <a:t>Sensors</a:t>
            </a:r>
            <a:r>
              <a:rPr lang="en" sz="3700"/>
              <a:t> </a:t>
            </a:r>
            <a:endParaRPr sz="3700"/>
          </a:p>
        </p:txBody>
      </p:sp>
      <p:sp>
        <p:nvSpPr>
          <p:cNvPr id="58" name="Google Shape;58;p13"/>
          <p:cNvSpPr txBox="1"/>
          <p:nvPr>
            <p:ph idx="1" type="subTitle"/>
          </p:nvPr>
        </p:nvSpPr>
        <p:spPr>
          <a:xfrm>
            <a:off x="-35600" y="2915550"/>
            <a:ext cx="8520600" cy="792600"/>
          </a:xfrm>
          <a:prstGeom prst="rect">
            <a:avLst/>
          </a:prstGeom>
        </p:spPr>
        <p:txBody>
          <a:bodyPr anchorCtr="0" anchor="t" bIns="91425" lIns="91425" spcFirstLastPara="1" rIns="91425" wrap="square" tIns="91425">
            <a:noAutofit/>
          </a:bodyPr>
          <a:lstStyle/>
          <a:p>
            <a:pPr indent="-1943100" lvl="0" marL="2628900" rtl="0" algn="l">
              <a:spcBef>
                <a:spcPts val="0"/>
              </a:spcBef>
              <a:spcAft>
                <a:spcPts val="0"/>
              </a:spcAft>
              <a:buNone/>
            </a:pPr>
            <a:r>
              <a:rPr lang="en" sz="2000">
                <a:solidFill>
                  <a:schemeClr val="dk1"/>
                </a:solidFill>
              </a:rPr>
              <a:t>Team Members: </a:t>
            </a:r>
            <a:r>
              <a:rPr lang="en" sz="500">
                <a:solidFill>
                  <a:schemeClr val="dk1"/>
                </a:solidFill>
              </a:rPr>
              <a:t>   </a:t>
            </a:r>
            <a:r>
              <a:rPr lang="en" sz="2000">
                <a:solidFill>
                  <a:schemeClr val="dk1"/>
                </a:solidFill>
              </a:rPr>
              <a:t>Nathan Phipps, </a:t>
            </a:r>
            <a:r>
              <a:rPr lang="en" sz="2000">
                <a:solidFill>
                  <a:schemeClr val="dk1"/>
                </a:solidFill>
              </a:rPr>
              <a:t>Anthony Stehr, Erich Wanzek,  </a:t>
            </a:r>
            <a:r>
              <a:rPr lang="en" sz="2000">
                <a:solidFill>
                  <a:schemeClr val="dk1"/>
                </a:solidFill>
              </a:rPr>
              <a:t> </a:t>
            </a:r>
            <a:r>
              <a:rPr lang="en" sz="2000">
                <a:solidFill>
                  <a:schemeClr val="dk1"/>
                </a:solidFill>
              </a:rPr>
              <a:t> </a:t>
            </a:r>
            <a:r>
              <a:rPr lang="en" sz="2000">
                <a:solidFill>
                  <a:schemeClr val="dk1"/>
                </a:solidFill>
              </a:rPr>
              <a:t>Dat Nguyen, </a:t>
            </a:r>
            <a:r>
              <a:rPr lang="en" sz="2000">
                <a:solidFill>
                  <a:schemeClr val="dk1"/>
                </a:solidFill>
              </a:rPr>
              <a:t>John</a:t>
            </a:r>
            <a:r>
              <a:rPr lang="en" sz="2000">
                <a:solidFill>
                  <a:schemeClr val="dk1"/>
                </a:solidFill>
              </a:rPr>
              <a:t> </a:t>
            </a:r>
            <a:r>
              <a:rPr lang="en" sz="2000">
                <a:solidFill>
                  <a:schemeClr val="dk1"/>
                </a:solidFill>
              </a:rPr>
              <a:t>Milner, </a:t>
            </a:r>
            <a:r>
              <a:rPr lang="en" sz="2000">
                <a:solidFill>
                  <a:schemeClr val="dk1"/>
                </a:solidFill>
              </a:rPr>
              <a:t>Phi Nguyen, </a:t>
            </a:r>
            <a:r>
              <a:rPr lang="en" sz="2000">
                <a:solidFill>
                  <a:schemeClr val="dk1"/>
                </a:solidFill>
              </a:rPr>
              <a:t>Semere Filmon, Jacob Zahorik, </a:t>
            </a:r>
            <a:r>
              <a:rPr lang="en" sz="2000">
                <a:solidFill>
                  <a:schemeClr val="dk1"/>
                </a:solidFill>
              </a:rPr>
              <a:t>Ariel Lafuente (Team Lead)</a:t>
            </a:r>
            <a:endParaRPr sz="1800"/>
          </a:p>
        </p:txBody>
      </p:sp>
      <p:sp>
        <p:nvSpPr>
          <p:cNvPr id="59" name="Google Shape;59;p13"/>
          <p:cNvSpPr txBox="1"/>
          <p:nvPr>
            <p:ph type="ctrTitle"/>
          </p:nvPr>
        </p:nvSpPr>
        <p:spPr>
          <a:xfrm>
            <a:off x="576700" y="4219500"/>
            <a:ext cx="72960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In Association With: Dan Jensen &amp; Mickey Wright</a:t>
            </a:r>
            <a:endParaRPr sz="2400"/>
          </a:p>
        </p:txBody>
      </p:sp>
      <p:sp>
        <p:nvSpPr>
          <p:cNvPr id="60" name="Google Shape;60;p13"/>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Product/Design: Launching Mechanism</a:t>
            </a:r>
            <a:endParaRPr/>
          </a:p>
        </p:txBody>
      </p:sp>
      <p:sp>
        <p:nvSpPr>
          <p:cNvPr id="145" name="Google Shape;145;p22"/>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2"/>
          <p:cNvPicPr preferRelativeResize="0"/>
          <p:nvPr/>
        </p:nvPicPr>
        <p:blipFill>
          <a:blip r:embed="rId3">
            <a:alphaModFix/>
          </a:blip>
          <a:stretch>
            <a:fillRect/>
          </a:stretch>
        </p:blipFill>
        <p:spPr>
          <a:xfrm>
            <a:off x="5458375" y="2565175"/>
            <a:ext cx="4325724" cy="2865549"/>
          </a:xfrm>
          <a:prstGeom prst="rect">
            <a:avLst/>
          </a:prstGeom>
          <a:noFill/>
          <a:ln>
            <a:noFill/>
          </a:ln>
        </p:spPr>
      </p:pic>
      <p:pic>
        <p:nvPicPr>
          <p:cNvPr id="147" name="Google Shape;147;p22"/>
          <p:cNvPicPr preferRelativeResize="0"/>
          <p:nvPr/>
        </p:nvPicPr>
        <p:blipFill>
          <a:blip r:embed="rId4">
            <a:alphaModFix/>
          </a:blip>
          <a:stretch>
            <a:fillRect/>
          </a:stretch>
        </p:blipFill>
        <p:spPr>
          <a:xfrm>
            <a:off x="-267400" y="2513925"/>
            <a:ext cx="3975299" cy="2633425"/>
          </a:xfrm>
          <a:prstGeom prst="rect">
            <a:avLst/>
          </a:prstGeom>
          <a:noFill/>
          <a:ln>
            <a:noFill/>
          </a:ln>
        </p:spPr>
      </p:pic>
      <p:pic>
        <p:nvPicPr>
          <p:cNvPr id="148" name="Google Shape;148;p22"/>
          <p:cNvPicPr preferRelativeResize="0"/>
          <p:nvPr/>
        </p:nvPicPr>
        <p:blipFill>
          <a:blip r:embed="rId5">
            <a:alphaModFix/>
          </a:blip>
          <a:stretch>
            <a:fillRect/>
          </a:stretch>
        </p:blipFill>
        <p:spPr>
          <a:xfrm>
            <a:off x="2641660" y="3086138"/>
            <a:ext cx="2887624" cy="1912926"/>
          </a:xfrm>
          <a:prstGeom prst="rect">
            <a:avLst/>
          </a:prstGeom>
          <a:noFill/>
          <a:ln>
            <a:noFill/>
          </a:ln>
        </p:spPr>
      </p:pic>
      <p:pic>
        <p:nvPicPr>
          <p:cNvPr id="149" name="Google Shape;149;p22"/>
          <p:cNvPicPr preferRelativeResize="0"/>
          <p:nvPr/>
        </p:nvPicPr>
        <p:blipFill>
          <a:blip r:embed="rId6">
            <a:alphaModFix/>
          </a:blip>
          <a:stretch>
            <a:fillRect/>
          </a:stretch>
        </p:blipFill>
        <p:spPr>
          <a:xfrm>
            <a:off x="4410000" y="1134763"/>
            <a:ext cx="5049575" cy="3789375"/>
          </a:xfrm>
          <a:prstGeom prst="rect">
            <a:avLst/>
          </a:prstGeom>
          <a:noFill/>
          <a:ln>
            <a:noFill/>
          </a:ln>
        </p:spPr>
      </p:pic>
      <p:sp>
        <p:nvSpPr>
          <p:cNvPr id="150" name="Google Shape;150;p22"/>
          <p:cNvSpPr/>
          <p:nvPr/>
        </p:nvSpPr>
        <p:spPr>
          <a:xfrm>
            <a:off x="3251571" y="2031724"/>
            <a:ext cx="78600" cy="67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148575" y="1946649"/>
            <a:ext cx="1488300" cy="806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2"/>
          <p:cNvCxnSpPr>
            <a:stCxn id="151" idx="1"/>
            <a:endCxn id="151" idx="1"/>
          </p:cNvCxnSpPr>
          <p:nvPr/>
        </p:nvCxnSpPr>
        <p:spPr>
          <a:xfrm>
            <a:off x="148575" y="2349699"/>
            <a:ext cx="0" cy="0"/>
          </a:xfrm>
          <a:prstGeom prst="straightConnector1">
            <a:avLst/>
          </a:prstGeom>
          <a:noFill/>
          <a:ln cap="flat" cmpd="sng" w="9525">
            <a:solidFill>
              <a:schemeClr val="dk2"/>
            </a:solidFill>
            <a:prstDash val="solid"/>
            <a:round/>
            <a:headEnd len="med" w="med" type="none"/>
            <a:tailEnd len="med" w="med" type="none"/>
          </a:ln>
        </p:spPr>
      </p:cxnSp>
      <p:sp>
        <p:nvSpPr>
          <p:cNvPr id="153" name="Google Shape;153;p22"/>
          <p:cNvSpPr/>
          <p:nvPr/>
        </p:nvSpPr>
        <p:spPr>
          <a:xfrm rot="-5400000">
            <a:off x="3155341" y="1965567"/>
            <a:ext cx="874200" cy="7683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rot="-5400000">
            <a:off x="3353007" y="2000485"/>
            <a:ext cx="542100" cy="7053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219372" y="2039746"/>
            <a:ext cx="1346700" cy="6201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695384" y="1725976"/>
            <a:ext cx="488400" cy="933900"/>
          </a:xfrm>
          <a:prstGeom prst="rect">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2"/>
          <p:cNvCxnSpPr/>
          <p:nvPr/>
        </p:nvCxnSpPr>
        <p:spPr>
          <a:xfrm rot="10800000">
            <a:off x="1560082" y="2272289"/>
            <a:ext cx="1704900" cy="3000"/>
          </a:xfrm>
          <a:prstGeom prst="straightConnector1">
            <a:avLst/>
          </a:prstGeom>
          <a:noFill/>
          <a:ln cap="flat" cmpd="sng" w="19050">
            <a:solidFill>
              <a:schemeClr val="dk1"/>
            </a:solidFill>
            <a:prstDash val="solid"/>
            <a:round/>
            <a:headEnd len="med" w="med" type="none"/>
            <a:tailEnd len="med" w="med" type="none"/>
          </a:ln>
        </p:spPr>
      </p:cxnSp>
      <p:sp>
        <p:nvSpPr>
          <p:cNvPr id="158" name="Google Shape;158;p22"/>
          <p:cNvSpPr/>
          <p:nvPr/>
        </p:nvSpPr>
        <p:spPr>
          <a:xfrm>
            <a:off x="1776083" y="1984338"/>
            <a:ext cx="326700" cy="183900"/>
          </a:xfrm>
          <a:prstGeom prst="rect">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2"/>
          <p:cNvCxnSpPr>
            <a:stCxn id="158" idx="2"/>
          </p:cNvCxnSpPr>
          <p:nvPr/>
        </p:nvCxnSpPr>
        <p:spPr>
          <a:xfrm>
            <a:off x="1939433" y="2168238"/>
            <a:ext cx="0" cy="316800"/>
          </a:xfrm>
          <a:prstGeom prst="straightConnector1">
            <a:avLst/>
          </a:prstGeom>
          <a:noFill/>
          <a:ln cap="flat" cmpd="sng" w="9525">
            <a:solidFill>
              <a:schemeClr val="dk1"/>
            </a:solidFill>
            <a:prstDash val="solid"/>
            <a:round/>
            <a:headEnd len="med" w="med" type="none"/>
            <a:tailEnd len="med" w="med" type="none"/>
          </a:ln>
        </p:spPr>
      </p:cxnSp>
      <p:sp>
        <p:nvSpPr>
          <p:cNvPr id="160" name="Google Shape;160;p22"/>
          <p:cNvSpPr/>
          <p:nvPr/>
        </p:nvSpPr>
        <p:spPr>
          <a:xfrm rot="-5400000">
            <a:off x="3426952" y="1966590"/>
            <a:ext cx="487500" cy="766200"/>
          </a:xfrm>
          <a:prstGeom prst="rect">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2"/>
          <p:cNvCxnSpPr/>
          <p:nvPr/>
        </p:nvCxnSpPr>
        <p:spPr>
          <a:xfrm rot="10800000">
            <a:off x="352821" y="2045032"/>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2" name="Google Shape;162;p22"/>
          <p:cNvCxnSpPr/>
          <p:nvPr/>
        </p:nvCxnSpPr>
        <p:spPr>
          <a:xfrm rot="10800000">
            <a:off x="598775" y="2045032"/>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3" name="Google Shape;163;p22"/>
          <p:cNvCxnSpPr/>
          <p:nvPr/>
        </p:nvCxnSpPr>
        <p:spPr>
          <a:xfrm rot="10800000">
            <a:off x="1120604" y="2045032"/>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4" name="Google Shape;164;p22"/>
          <p:cNvCxnSpPr/>
          <p:nvPr/>
        </p:nvCxnSpPr>
        <p:spPr>
          <a:xfrm rot="10800000">
            <a:off x="857792" y="2045032"/>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5" name="Google Shape;165;p22"/>
          <p:cNvCxnSpPr/>
          <p:nvPr/>
        </p:nvCxnSpPr>
        <p:spPr>
          <a:xfrm rot="10800000">
            <a:off x="1409544" y="2045032"/>
            <a:ext cx="0" cy="210000"/>
          </a:xfrm>
          <a:prstGeom prst="straightConnector1">
            <a:avLst/>
          </a:prstGeom>
          <a:noFill/>
          <a:ln cap="flat" cmpd="sng" w="9525">
            <a:solidFill>
              <a:schemeClr val="dk1"/>
            </a:solidFill>
            <a:prstDash val="solid"/>
            <a:round/>
            <a:headEnd len="med" w="med" type="none"/>
            <a:tailEnd len="med" w="med" type="triangle"/>
          </a:ln>
        </p:spPr>
      </p:cxnSp>
      <p:sp>
        <p:nvSpPr>
          <p:cNvPr id="166" name="Google Shape;166;p22"/>
          <p:cNvSpPr/>
          <p:nvPr/>
        </p:nvSpPr>
        <p:spPr>
          <a:xfrm>
            <a:off x="3996958" y="1916695"/>
            <a:ext cx="57000" cy="874200"/>
          </a:xfrm>
          <a:prstGeom prst="rect">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2"/>
          <p:cNvCxnSpPr/>
          <p:nvPr/>
        </p:nvCxnSpPr>
        <p:spPr>
          <a:xfrm>
            <a:off x="1408572" y="2450060"/>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8" name="Google Shape;168;p22"/>
          <p:cNvCxnSpPr/>
          <p:nvPr/>
        </p:nvCxnSpPr>
        <p:spPr>
          <a:xfrm>
            <a:off x="1123380" y="2450060"/>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69" name="Google Shape;169;p22"/>
          <p:cNvCxnSpPr/>
          <p:nvPr/>
        </p:nvCxnSpPr>
        <p:spPr>
          <a:xfrm>
            <a:off x="601551" y="2450060"/>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70" name="Google Shape;170;p22"/>
          <p:cNvCxnSpPr/>
          <p:nvPr/>
        </p:nvCxnSpPr>
        <p:spPr>
          <a:xfrm>
            <a:off x="859998" y="2450060"/>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71" name="Google Shape;171;p22"/>
          <p:cNvCxnSpPr/>
          <p:nvPr/>
        </p:nvCxnSpPr>
        <p:spPr>
          <a:xfrm>
            <a:off x="348734" y="2450060"/>
            <a:ext cx="0" cy="210000"/>
          </a:xfrm>
          <a:prstGeom prst="straightConnector1">
            <a:avLst/>
          </a:prstGeom>
          <a:noFill/>
          <a:ln cap="flat" cmpd="sng" w="9525">
            <a:solidFill>
              <a:schemeClr val="dk1"/>
            </a:solidFill>
            <a:prstDash val="solid"/>
            <a:round/>
            <a:headEnd len="med" w="med" type="none"/>
            <a:tailEnd len="med" w="med" type="triangle"/>
          </a:ln>
        </p:spPr>
      </p:cxnSp>
      <p:cxnSp>
        <p:nvCxnSpPr>
          <p:cNvPr id="172" name="Google Shape;172;p22"/>
          <p:cNvCxnSpPr/>
          <p:nvPr/>
        </p:nvCxnSpPr>
        <p:spPr>
          <a:xfrm>
            <a:off x="286837" y="2286081"/>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73" name="Google Shape;173;p22"/>
          <p:cNvCxnSpPr/>
          <p:nvPr/>
        </p:nvCxnSpPr>
        <p:spPr>
          <a:xfrm rot="10800000">
            <a:off x="1498803" y="2286081"/>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74" name="Google Shape;174;p22"/>
          <p:cNvCxnSpPr/>
          <p:nvPr/>
        </p:nvCxnSpPr>
        <p:spPr>
          <a:xfrm rot="10800000">
            <a:off x="1560090" y="2432334"/>
            <a:ext cx="1704900" cy="300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2"/>
          <p:cNvCxnSpPr/>
          <p:nvPr/>
        </p:nvCxnSpPr>
        <p:spPr>
          <a:xfrm rot="10800000">
            <a:off x="1673856" y="1382293"/>
            <a:ext cx="121800" cy="432900"/>
          </a:xfrm>
          <a:prstGeom prst="straightConnector1">
            <a:avLst/>
          </a:prstGeom>
          <a:noFill/>
          <a:ln cap="flat" cmpd="sng" w="9525">
            <a:solidFill>
              <a:schemeClr val="dk1"/>
            </a:solidFill>
            <a:prstDash val="solid"/>
            <a:round/>
            <a:headEnd len="med" w="med" type="oval"/>
            <a:tailEnd len="med" w="med" type="none"/>
          </a:ln>
        </p:spPr>
      </p:cxnSp>
      <p:sp>
        <p:nvSpPr>
          <p:cNvPr id="176" name="Google Shape;176;p22"/>
          <p:cNvSpPr txBox="1"/>
          <p:nvPr/>
        </p:nvSpPr>
        <p:spPr>
          <a:xfrm>
            <a:off x="1229890" y="1061250"/>
            <a:ext cx="9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Solenoid</a:t>
            </a:r>
            <a:endParaRPr/>
          </a:p>
        </p:txBody>
      </p:sp>
      <p:cxnSp>
        <p:nvCxnSpPr>
          <p:cNvPr id="177" name="Google Shape;177;p22"/>
          <p:cNvCxnSpPr/>
          <p:nvPr/>
        </p:nvCxnSpPr>
        <p:spPr>
          <a:xfrm flipH="1">
            <a:off x="718762" y="1395636"/>
            <a:ext cx="109200" cy="906900"/>
          </a:xfrm>
          <a:prstGeom prst="straightConnector1">
            <a:avLst/>
          </a:prstGeom>
          <a:noFill/>
          <a:ln cap="flat" cmpd="sng" w="9525">
            <a:solidFill>
              <a:schemeClr val="dk1"/>
            </a:solidFill>
            <a:prstDash val="solid"/>
            <a:round/>
            <a:headEnd len="med" w="med" type="none"/>
            <a:tailEnd len="med" w="med" type="oval"/>
          </a:ln>
        </p:spPr>
      </p:cxnSp>
      <p:sp>
        <p:nvSpPr>
          <p:cNvPr id="178" name="Google Shape;178;p22"/>
          <p:cNvSpPr txBox="1"/>
          <p:nvPr/>
        </p:nvSpPr>
        <p:spPr>
          <a:xfrm>
            <a:off x="598781" y="887087"/>
            <a:ext cx="73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CO2 Tank</a:t>
            </a:r>
            <a:endParaRPr/>
          </a:p>
        </p:txBody>
      </p:sp>
      <p:cxnSp>
        <p:nvCxnSpPr>
          <p:cNvPr id="179" name="Google Shape;179;p22"/>
          <p:cNvCxnSpPr/>
          <p:nvPr/>
        </p:nvCxnSpPr>
        <p:spPr>
          <a:xfrm flipH="1">
            <a:off x="3478313" y="1368579"/>
            <a:ext cx="183000" cy="622800"/>
          </a:xfrm>
          <a:prstGeom prst="straightConnector1">
            <a:avLst/>
          </a:prstGeom>
          <a:noFill/>
          <a:ln cap="flat" cmpd="sng" w="9525">
            <a:solidFill>
              <a:schemeClr val="dk1"/>
            </a:solidFill>
            <a:prstDash val="solid"/>
            <a:round/>
            <a:headEnd len="med" w="med" type="none"/>
            <a:tailEnd len="med" w="med" type="oval"/>
          </a:ln>
        </p:spPr>
      </p:cxnSp>
      <p:sp>
        <p:nvSpPr>
          <p:cNvPr id="180" name="Google Shape;180;p22"/>
          <p:cNvSpPr txBox="1"/>
          <p:nvPr/>
        </p:nvSpPr>
        <p:spPr>
          <a:xfrm>
            <a:off x="2612522" y="1061250"/>
            <a:ext cx="25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Sensor Launching Frame</a:t>
            </a:r>
            <a:endParaRPr/>
          </a:p>
        </p:txBody>
      </p:sp>
      <p:cxnSp>
        <p:nvCxnSpPr>
          <p:cNvPr id="181" name="Google Shape;181;p22"/>
          <p:cNvCxnSpPr/>
          <p:nvPr/>
        </p:nvCxnSpPr>
        <p:spPr>
          <a:xfrm>
            <a:off x="3835668" y="2444529"/>
            <a:ext cx="204000" cy="597600"/>
          </a:xfrm>
          <a:prstGeom prst="straightConnector1">
            <a:avLst/>
          </a:prstGeom>
          <a:noFill/>
          <a:ln cap="flat" cmpd="sng" w="9525">
            <a:solidFill>
              <a:schemeClr val="dk1"/>
            </a:solidFill>
            <a:prstDash val="solid"/>
            <a:round/>
            <a:headEnd len="med" w="med" type="oval"/>
            <a:tailEnd len="med" w="med" type="none"/>
          </a:ln>
        </p:spPr>
      </p:cxnSp>
      <p:sp>
        <p:nvSpPr>
          <p:cNvPr id="182" name="Google Shape;182;p22"/>
          <p:cNvSpPr txBox="1"/>
          <p:nvPr/>
        </p:nvSpPr>
        <p:spPr>
          <a:xfrm>
            <a:off x="3767288" y="2921263"/>
            <a:ext cx="98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Sensor Package</a:t>
            </a:r>
            <a:endParaRPr/>
          </a:p>
        </p:txBody>
      </p:sp>
      <p:cxnSp>
        <p:nvCxnSpPr>
          <p:cNvPr id="183" name="Google Shape;183;p22"/>
          <p:cNvCxnSpPr/>
          <p:nvPr/>
        </p:nvCxnSpPr>
        <p:spPr>
          <a:xfrm rot="10800000">
            <a:off x="1665831"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p22"/>
          <p:cNvCxnSpPr/>
          <p:nvPr/>
        </p:nvCxnSpPr>
        <p:spPr>
          <a:xfrm rot="10800000">
            <a:off x="1843733"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5" name="Google Shape;185;p22"/>
          <p:cNvCxnSpPr/>
          <p:nvPr/>
        </p:nvCxnSpPr>
        <p:spPr>
          <a:xfrm rot="10800000">
            <a:off x="2007167"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6" name="Google Shape;186;p22"/>
          <p:cNvCxnSpPr/>
          <p:nvPr/>
        </p:nvCxnSpPr>
        <p:spPr>
          <a:xfrm rot="10800000">
            <a:off x="2188663"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7" name="Google Shape;187;p22"/>
          <p:cNvCxnSpPr/>
          <p:nvPr/>
        </p:nvCxnSpPr>
        <p:spPr>
          <a:xfrm rot="10800000">
            <a:off x="2387372"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8" name="Google Shape;188;p22"/>
          <p:cNvCxnSpPr/>
          <p:nvPr/>
        </p:nvCxnSpPr>
        <p:spPr>
          <a:xfrm rot="10800000">
            <a:off x="2573996" y="2285435"/>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89" name="Google Shape;189;p22"/>
          <p:cNvCxnSpPr/>
          <p:nvPr/>
        </p:nvCxnSpPr>
        <p:spPr>
          <a:xfrm rot="10800000">
            <a:off x="2781706" y="2285435"/>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90" name="Google Shape;190;p22"/>
          <p:cNvCxnSpPr/>
          <p:nvPr/>
        </p:nvCxnSpPr>
        <p:spPr>
          <a:xfrm rot="10800000">
            <a:off x="2968330" y="2285435"/>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91" name="Google Shape;191;p22"/>
          <p:cNvCxnSpPr/>
          <p:nvPr/>
        </p:nvCxnSpPr>
        <p:spPr>
          <a:xfrm rot="10800000">
            <a:off x="3140826" y="2282130"/>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92" name="Google Shape;192;p22"/>
          <p:cNvCxnSpPr/>
          <p:nvPr/>
        </p:nvCxnSpPr>
        <p:spPr>
          <a:xfrm rot="10800000">
            <a:off x="3397699" y="2125245"/>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93" name="Google Shape;193;p22"/>
          <p:cNvCxnSpPr/>
          <p:nvPr/>
        </p:nvCxnSpPr>
        <p:spPr>
          <a:xfrm rot="10800000">
            <a:off x="3397699" y="2286081"/>
            <a:ext cx="0" cy="135300"/>
          </a:xfrm>
          <a:prstGeom prst="straightConnector1">
            <a:avLst/>
          </a:prstGeom>
          <a:noFill/>
          <a:ln cap="flat" cmpd="sng" w="9525">
            <a:solidFill>
              <a:schemeClr val="dk1"/>
            </a:solidFill>
            <a:prstDash val="solid"/>
            <a:round/>
            <a:headEnd len="med" w="med" type="none"/>
            <a:tailEnd len="med" w="med" type="triangle"/>
          </a:ln>
        </p:spPr>
      </p:cxnSp>
      <p:cxnSp>
        <p:nvCxnSpPr>
          <p:cNvPr id="194" name="Google Shape;194;p22"/>
          <p:cNvCxnSpPr/>
          <p:nvPr/>
        </p:nvCxnSpPr>
        <p:spPr>
          <a:xfrm rot="10800000">
            <a:off x="3397699" y="2450844"/>
            <a:ext cx="0" cy="135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Product/Design: Rover</a:t>
            </a:r>
            <a:endParaRPr/>
          </a:p>
        </p:txBody>
      </p:sp>
      <p:sp>
        <p:nvSpPr>
          <p:cNvPr id="200" name="Google Shape;200;p23"/>
          <p:cNvSpPr txBox="1"/>
          <p:nvPr>
            <p:ph idx="1" type="body"/>
          </p:nvPr>
        </p:nvSpPr>
        <p:spPr>
          <a:xfrm>
            <a:off x="311700" y="1076275"/>
            <a:ext cx="4524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Details: </a:t>
            </a:r>
            <a:br>
              <a:rPr lang="en"/>
            </a:br>
            <a:r>
              <a:rPr lang="en"/>
              <a:t>	Dimensions: 20x26 inches</a:t>
            </a:r>
            <a:br>
              <a:rPr lang="en"/>
            </a:br>
            <a:r>
              <a:rPr lang="en"/>
              <a:t>	Weight: ~50 lbs.</a:t>
            </a:r>
            <a:br>
              <a:rPr lang="en"/>
            </a:br>
            <a:r>
              <a:rPr lang="en"/>
              <a:t>	Payload Weight: ~40 lbs.</a:t>
            </a:r>
            <a:br>
              <a:rPr lang="en"/>
            </a:br>
            <a:r>
              <a:rPr lang="en"/>
              <a:t>	Battery System: </a:t>
            </a:r>
            <a:r>
              <a:rPr lang="en">
                <a:solidFill>
                  <a:schemeClr val="dk1"/>
                </a:solidFill>
              </a:rPr>
              <a:t>24V 12Ah </a:t>
            </a:r>
            <a:br>
              <a:rPr lang="en">
                <a:solidFill>
                  <a:schemeClr val="dk1"/>
                </a:solidFill>
              </a:rPr>
            </a:br>
            <a:r>
              <a:rPr lang="en">
                <a:solidFill>
                  <a:schemeClr val="dk1"/>
                </a:solidFill>
              </a:rPr>
              <a:t>	Computing Hardware:</a:t>
            </a:r>
            <a:br>
              <a:rPr lang="en">
                <a:solidFill>
                  <a:schemeClr val="dk1"/>
                </a:solidFill>
              </a:rPr>
            </a:br>
            <a:r>
              <a:rPr lang="en">
                <a:solidFill>
                  <a:schemeClr val="dk1"/>
                </a:solidFill>
              </a:rPr>
              <a:t>		Raspberry Pi</a:t>
            </a:r>
            <a:br>
              <a:rPr lang="en">
                <a:solidFill>
                  <a:schemeClr val="dk1"/>
                </a:solidFill>
              </a:rPr>
            </a:br>
            <a:r>
              <a:rPr lang="en">
                <a:solidFill>
                  <a:schemeClr val="dk1"/>
                </a:solidFill>
              </a:rPr>
              <a:t>		2x30a Motor Controller</a:t>
            </a:r>
            <a:br>
              <a:rPr lang="en">
                <a:solidFill>
                  <a:schemeClr val="dk1"/>
                </a:solidFill>
              </a:rPr>
            </a:br>
            <a:r>
              <a:rPr lang="en">
                <a:solidFill>
                  <a:schemeClr val="dk1"/>
                </a:solidFill>
              </a:rPr>
              <a:t>		Arduino Uno</a:t>
            </a:r>
            <a:br>
              <a:rPr lang="en">
                <a:solidFill>
                  <a:schemeClr val="dk1"/>
                </a:solidFill>
              </a:rPr>
            </a:br>
            <a:endParaRPr>
              <a:solidFill>
                <a:schemeClr val="dk1"/>
              </a:solidFill>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rPr lang="en"/>
              <a:t>	</a:t>
            </a:r>
            <a:endParaRPr/>
          </a:p>
        </p:txBody>
      </p:sp>
      <p:sp>
        <p:nvSpPr>
          <p:cNvPr id="201" name="Google Shape;201;p23"/>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3"/>
          <p:cNvPicPr preferRelativeResize="0"/>
          <p:nvPr/>
        </p:nvPicPr>
        <p:blipFill rotWithShape="1">
          <a:blip r:embed="rId3">
            <a:alphaModFix/>
          </a:blip>
          <a:srcRect b="69" l="0" r="0" t="69"/>
          <a:stretch/>
        </p:blipFill>
        <p:spPr>
          <a:xfrm>
            <a:off x="5226225" y="661988"/>
            <a:ext cx="3562350" cy="3819525"/>
          </a:xfrm>
          <a:prstGeom prst="rect">
            <a:avLst/>
          </a:prstGeom>
          <a:noFill/>
          <a:ln cap="flat" cmpd="sng" w="25400">
            <a:solidFill>
              <a:srgbClr val="000000"/>
            </a:solidFill>
            <a:prstDash val="solid"/>
            <a:miter lim="8000"/>
            <a:headEnd len="sm" w="sm" type="none"/>
            <a:tailEnd len="sm" w="sm" type="none"/>
          </a:ln>
        </p:spPr>
      </p:pic>
      <p:pic>
        <p:nvPicPr>
          <p:cNvPr id="203" name="Google Shape;203;p23"/>
          <p:cNvPicPr preferRelativeResize="0"/>
          <p:nvPr/>
        </p:nvPicPr>
        <p:blipFill rotWithShape="1">
          <a:blip r:embed="rId4">
            <a:alphaModFix/>
          </a:blip>
          <a:srcRect b="11794" l="4486" r="2247" t="27815"/>
          <a:stretch/>
        </p:blipFill>
        <p:spPr>
          <a:xfrm flipH="1" rot="10800000">
            <a:off x="3148900" y="3560000"/>
            <a:ext cx="1920748" cy="9326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Tether</a:t>
            </a:r>
            <a:r>
              <a:rPr lang="en"/>
              <a:t> System</a:t>
            </a:r>
            <a:endParaRPr/>
          </a:p>
        </p:txBody>
      </p:sp>
      <p:sp>
        <p:nvSpPr>
          <p:cNvPr id="209" name="Google Shape;209;p24"/>
          <p:cNvSpPr txBox="1"/>
          <p:nvPr>
            <p:ph idx="1" type="body"/>
          </p:nvPr>
        </p:nvSpPr>
        <p:spPr>
          <a:xfrm>
            <a:off x="205025" y="962850"/>
            <a:ext cx="32793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a:t>
            </a:r>
            <a:r>
              <a:rPr lang="en" sz="1700"/>
              <a:t>Tether</a:t>
            </a:r>
            <a:r>
              <a:rPr lang="en" sz="1700"/>
              <a:t> </a:t>
            </a:r>
            <a:r>
              <a:rPr lang="en" sz="1700"/>
              <a:t>serves</a:t>
            </a:r>
            <a:r>
              <a:rPr lang="en" sz="1700"/>
              <a:t> as a robust </a:t>
            </a:r>
            <a:r>
              <a:rPr lang="en" sz="1700"/>
              <a:t>mechanical</a:t>
            </a:r>
            <a:r>
              <a:rPr lang="en" sz="1700"/>
              <a:t> link to the ground rover.</a:t>
            </a:r>
            <a:endParaRPr sz="1700"/>
          </a:p>
          <a:p>
            <a:pPr indent="-336550" lvl="0" marL="457200" rtl="0" algn="l">
              <a:spcBef>
                <a:spcPts val="0"/>
              </a:spcBef>
              <a:spcAft>
                <a:spcPts val="0"/>
              </a:spcAft>
              <a:buSzPts val="1700"/>
              <a:buChar char="●"/>
            </a:pPr>
            <a:r>
              <a:rPr lang="en" sz="1700"/>
              <a:t>PID controller is used to </a:t>
            </a:r>
            <a:r>
              <a:rPr lang="en" sz="1700"/>
              <a:t>maintain</a:t>
            </a:r>
            <a:r>
              <a:rPr lang="en" sz="1700"/>
              <a:t> constant </a:t>
            </a:r>
            <a:r>
              <a:rPr lang="en" sz="1700"/>
              <a:t>tension</a:t>
            </a:r>
            <a:r>
              <a:rPr lang="en" sz="1700"/>
              <a:t> in the tether</a:t>
            </a:r>
            <a:endParaRPr sz="1700"/>
          </a:p>
          <a:p>
            <a:pPr indent="-336550" lvl="0" marL="457200" rtl="0" algn="l">
              <a:spcBef>
                <a:spcPts val="0"/>
              </a:spcBef>
              <a:spcAft>
                <a:spcPts val="0"/>
              </a:spcAft>
              <a:buSzPts val="1700"/>
              <a:buChar char="●"/>
            </a:pPr>
            <a:r>
              <a:rPr lang="en" sz="1700"/>
              <a:t>Maintaining</a:t>
            </a:r>
            <a:r>
              <a:rPr lang="en" sz="1700"/>
              <a:t> </a:t>
            </a:r>
            <a:r>
              <a:rPr lang="en" sz="1700"/>
              <a:t>constant</a:t>
            </a:r>
            <a:r>
              <a:rPr lang="en" sz="1700"/>
              <a:t> tether tension serves to regulate the amount of tether deployed and the rate of </a:t>
            </a:r>
            <a:r>
              <a:rPr lang="en" sz="1700"/>
              <a:t>tether</a:t>
            </a:r>
            <a:r>
              <a:rPr lang="en" sz="1700"/>
              <a:t> deployment</a:t>
            </a:r>
            <a:endParaRPr sz="1700"/>
          </a:p>
        </p:txBody>
      </p:sp>
      <p:sp>
        <p:nvSpPr>
          <p:cNvPr id="210" name="Google Shape;210;p24"/>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4"/>
          <p:cNvPicPr preferRelativeResize="0"/>
          <p:nvPr/>
        </p:nvPicPr>
        <p:blipFill>
          <a:blip r:embed="rId3">
            <a:alphaModFix/>
          </a:blip>
          <a:stretch>
            <a:fillRect/>
          </a:stretch>
        </p:blipFill>
        <p:spPr>
          <a:xfrm>
            <a:off x="3778900" y="506450"/>
            <a:ext cx="4879551" cy="1537900"/>
          </a:xfrm>
          <a:prstGeom prst="rect">
            <a:avLst/>
          </a:prstGeom>
          <a:noFill/>
          <a:ln>
            <a:noFill/>
          </a:ln>
        </p:spPr>
      </p:pic>
      <p:pic>
        <p:nvPicPr>
          <p:cNvPr id="212" name="Google Shape;212;p24"/>
          <p:cNvPicPr preferRelativeResize="0"/>
          <p:nvPr/>
        </p:nvPicPr>
        <p:blipFill>
          <a:blip r:embed="rId4">
            <a:alphaModFix/>
          </a:blip>
          <a:stretch>
            <a:fillRect/>
          </a:stretch>
        </p:blipFill>
        <p:spPr>
          <a:xfrm>
            <a:off x="4136725" y="2110486"/>
            <a:ext cx="1907290" cy="2543027"/>
          </a:xfrm>
          <a:prstGeom prst="rect">
            <a:avLst/>
          </a:prstGeom>
          <a:noFill/>
          <a:ln>
            <a:noFill/>
          </a:ln>
        </p:spPr>
      </p:pic>
      <p:pic>
        <p:nvPicPr>
          <p:cNvPr id="213" name="Google Shape;213;p24"/>
          <p:cNvPicPr preferRelativeResize="0"/>
          <p:nvPr/>
        </p:nvPicPr>
        <p:blipFill>
          <a:blip r:embed="rId5">
            <a:alphaModFix/>
          </a:blip>
          <a:stretch>
            <a:fillRect/>
          </a:stretch>
        </p:blipFill>
        <p:spPr>
          <a:xfrm>
            <a:off x="6245600" y="2110475"/>
            <a:ext cx="1907301" cy="2543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Product/Design: Full System Testing </a:t>
            </a:r>
            <a:endParaRPr/>
          </a:p>
        </p:txBody>
      </p:sp>
      <p:sp>
        <p:nvSpPr>
          <p:cNvPr id="219" name="Google Shape;219;p25"/>
          <p:cNvSpPr txBox="1"/>
          <p:nvPr>
            <p:ph idx="1" type="body"/>
          </p:nvPr>
        </p:nvSpPr>
        <p:spPr>
          <a:xfrm>
            <a:off x="3491025" y="1017713"/>
            <a:ext cx="475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Fully Integrated Sensor Deployment System</a:t>
            </a:r>
            <a:endParaRPr/>
          </a:p>
        </p:txBody>
      </p:sp>
      <p:sp>
        <p:nvSpPr>
          <p:cNvPr id="220" name="Google Shape;220;p25"/>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25" title="IMG_3708.MOV">
            <a:hlinkClick r:id="rId3"/>
          </p:cNvPr>
          <p:cNvPicPr preferRelativeResize="0"/>
          <p:nvPr/>
        </p:nvPicPr>
        <p:blipFill>
          <a:blip r:embed="rId4">
            <a:alphaModFix/>
          </a:blip>
          <a:stretch>
            <a:fillRect/>
          </a:stretch>
        </p:blipFill>
        <p:spPr>
          <a:xfrm>
            <a:off x="2622850" y="1549076"/>
            <a:ext cx="2873923" cy="2706426"/>
          </a:xfrm>
          <a:prstGeom prst="rect">
            <a:avLst/>
          </a:prstGeom>
          <a:noFill/>
          <a:ln>
            <a:noFill/>
          </a:ln>
        </p:spPr>
      </p:pic>
      <p:pic>
        <p:nvPicPr>
          <p:cNvPr id="222" name="Google Shape;222;p25"/>
          <p:cNvPicPr preferRelativeResize="0"/>
          <p:nvPr/>
        </p:nvPicPr>
        <p:blipFill>
          <a:blip r:embed="rId5">
            <a:alphaModFix/>
          </a:blip>
          <a:stretch>
            <a:fillRect/>
          </a:stretch>
        </p:blipFill>
        <p:spPr>
          <a:xfrm>
            <a:off x="118925" y="1243450"/>
            <a:ext cx="2340127" cy="3120174"/>
          </a:xfrm>
          <a:prstGeom prst="rect">
            <a:avLst/>
          </a:prstGeom>
          <a:noFill/>
          <a:ln>
            <a:noFill/>
          </a:ln>
        </p:spPr>
      </p:pic>
      <p:pic>
        <p:nvPicPr>
          <p:cNvPr id="223" name="Google Shape;223;p25" title="GOODONE_TROLLEYBOYONE.mov">
            <a:hlinkClick r:id="rId6"/>
          </p:cNvPr>
          <p:cNvPicPr preferRelativeResize="0"/>
          <p:nvPr/>
        </p:nvPicPr>
        <p:blipFill>
          <a:blip r:embed="rId7">
            <a:alphaModFix/>
          </a:blip>
          <a:stretch>
            <a:fillRect/>
          </a:stretch>
        </p:blipFill>
        <p:spPr>
          <a:xfrm>
            <a:off x="5660575" y="1452400"/>
            <a:ext cx="3391400" cy="308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Final Product/Design: Additional Full System Testing </a:t>
            </a:r>
            <a:endParaRPr/>
          </a:p>
        </p:txBody>
      </p:sp>
      <p:sp>
        <p:nvSpPr>
          <p:cNvPr id="229" name="Google Shape;229;p26"/>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26" title="IMG_6116.MOV">
            <a:hlinkClick r:id="rId3"/>
          </p:cNvPr>
          <p:cNvPicPr preferRelativeResize="0"/>
          <p:nvPr/>
        </p:nvPicPr>
        <p:blipFill>
          <a:blip r:embed="rId4">
            <a:alphaModFix/>
          </a:blip>
          <a:stretch>
            <a:fillRect/>
          </a:stretch>
        </p:blipFill>
        <p:spPr>
          <a:xfrm>
            <a:off x="54525" y="1342926"/>
            <a:ext cx="3712498" cy="2650574"/>
          </a:xfrm>
          <a:prstGeom prst="rect">
            <a:avLst/>
          </a:prstGeom>
          <a:noFill/>
          <a:ln>
            <a:noFill/>
          </a:ln>
        </p:spPr>
      </p:pic>
      <p:pic>
        <p:nvPicPr>
          <p:cNvPr id="231" name="Google Shape;231;p26" title="IMG_3671.MOV">
            <a:hlinkClick r:id="rId5"/>
          </p:cNvPr>
          <p:cNvPicPr preferRelativeResize="0"/>
          <p:nvPr/>
        </p:nvPicPr>
        <p:blipFill>
          <a:blip r:embed="rId6">
            <a:alphaModFix/>
          </a:blip>
          <a:stretch>
            <a:fillRect/>
          </a:stretch>
        </p:blipFill>
        <p:spPr>
          <a:xfrm>
            <a:off x="4108650" y="1276077"/>
            <a:ext cx="4949798" cy="278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Overview</a:t>
            </a:r>
            <a:endParaRPr/>
          </a:p>
          <a:p>
            <a:pPr indent="0" lvl="0" marL="0" rtl="0" algn="l">
              <a:spcBef>
                <a:spcPts val="0"/>
              </a:spcBef>
              <a:spcAft>
                <a:spcPts val="0"/>
              </a:spcAft>
              <a:buClr>
                <a:schemeClr val="dk1"/>
              </a:buClr>
              <a:buSzPts val="1100"/>
              <a:buFont typeface="Arial"/>
              <a:buNone/>
            </a:pPr>
            <a:r>
              <a:t/>
            </a:r>
            <a:endParaRPr/>
          </a:p>
        </p:txBody>
      </p:sp>
      <p:sp>
        <p:nvSpPr>
          <p:cNvPr id="237" name="Google Shape;23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Mechanical</a:t>
            </a:r>
            <a:r>
              <a:rPr lang="en"/>
              <a:t> Engineering Department: 			$1342.43</a:t>
            </a:r>
            <a:endParaRPr/>
          </a:p>
          <a:p>
            <a:pPr indent="0" lvl="0" marL="0" rtl="0" algn="l">
              <a:spcBef>
                <a:spcPts val="1600"/>
              </a:spcBef>
              <a:spcAft>
                <a:spcPts val="0"/>
              </a:spcAft>
              <a:buNone/>
            </a:pPr>
            <a:r>
              <a:rPr lang="en"/>
              <a:t>Electrical Engineering Department:				$1215.44</a:t>
            </a:r>
            <a:endParaRPr/>
          </a:p>
          <a:p>
            <a:pPr indent="0" lvl="0" marL="0" rtl="0" algn="l">
              <a:spcBef>
                <a:spcPts val="1600"/>
              </a:spcBef>
              <a:spcAft>
                <a:spcPts val="0"/>
              </a:spcAft>
              <a:buNone/>
            </a:pPr>
            <a:r>
              <a:rPr lang="en"/>
              <a:t>AFRL Funds:									$3783.25</a:t>
            </a:r>
            <a:endParaRPr/>
          </a:p>
          <a:p>
            <a:pPr indent="0" lvl="0" marL="0" rtl="0" algn="l">
              <a:spcBef>
                <a:spcPts val="1600"/>
              </a:spcBef>
              <a:spcAft>
                <a:spcPts val="1600"/>
              </a:spcAft>
              <a:buNone/>
            </a:pPr>
            <a:r>
              <a:rPr lang="en"/>
              <a:t>Total:										$6341.12 </a:t>
            </a:r>
            <a:endParaRPr/>
          </a:p>
        </p:txBody>
      </p:sp>
      <p:sp>
        <p:nvSpPr>
          <p:cNvPr id="238" name="Google Shape;238;p27"/>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a:p>
            <a:pPr indent="0" lvl="0" marL="0" rtl="0" algn="l">
              <a:spcBef>
                <a:spcPts val="0"/>
              </a:spcBef>
              <a:spcAft>
                <a:spcPts val="0"/>
              </a:spcAft>
              <a:buNone/>
            </a:pPr>
            <a:r>
              <a:t/>
            </a:r>
            <a:endParaRPr/>
          </a:p>
        </p:txBody>
      </p:sp>
      <p:sp>
        <p:nvSpPr>
          <p:cNvPr id="244" name="Google Shape;24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Faculty: Dana Carpenter, Ronald Rorrer, Dan Connors, &amp; Daniel Jensen</a:t>
            </a:r>
            <a:endParaRPr/>
          </a:p>
          <a:p>
            <a:pPr indent="0" lvl="0" marL="0" rtl="0" algn="l">
              <a:spcBef>
                <a:spcPts val="1600"/>
              </a:spcBef>
              <a:spcAft>
                <a:spcPts val="0"/>
              </a:spcAft>
              <a:buNone/>
            </a:pPr>
            <a:r>
              <a:rPr lang="en"/>
              <a:t>Stakeholders: Daniel Goldwin, Joshua Cogan, Benjamin Hickey, Greg Brockmeier, Sean Collins, Michael Phibbs, Alex Gracia, Jonathan Scott, Brad Grane, &amp; David Ellis</a:t>
            </a:r>
            <a:endParaRPr/>
          </a:p>
          <a:p>
            <a:pPr indent="0" lvl="0" marL="0" rtl="0" algn="l">
              <a:spcBef>
                <a:spcPts val="1600"/>
              </a:spcBef>
              <a:spcAft>
                <a:spcPts val="0"/>
              </a:spcAft>
              <a:buNone/>
            </a:pPr>
            <a:r>
              <a:rPr lang="en"/>
              <a:t>Sponsors: Air Force Research Lab (Mickey Wright, Dr. Alok Das, &amp; Mr. Mike Lazalier) &amp; University of Colorado Denver</a:t>
            </a:r>
            <a:endParaRPr/>
          </a:p>
          <a:p>
            <a:pPr indent="0" lvl="0" marL="0" rtl="0" algn="l">
              <a:spcBef>
                <a:spcPts val="1600"/>
              </a:spcBef>
              <a:spcAft>
                <a:spcPts val="1600"/>
              </a:spcAft>
              <a:buNone/>
            </a:pPr>
            <a:r>
              <a:t/>
            </a:r>
            <a:endParaRPr/>
          </a:p>
        </p:txBody>
      </p:sp>
      <p:sp>
        <p:nvSpPr>
          <p:cNvPr id="245" name="Google Shape;245;p28"/>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3262650" y="1690400"/>
            <a:ext cx="20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51" name="Google Shape;251;p29"/>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Define, </a:t>
            </a:r>
            <a:r>
              <a:rPr lang="en"/>
              <a:t>Develop</a:t>
            </a:r>
            <a:r>
              <a:rPr lang="en"/>
              <a:t> &amp; Deliver</a:t>
            </a:r>
            <a:endParaRPr/>
          </a:p>
        </p:txBody>
      </p:sp>
      <p:sp>
        <p:nvSpPr>
          <p:cNvPr id="66" name="Google Shape;66;p14"/>
          <p:cNvSpPr txBox="1"/>
          <p:nvPr>
            <p:ph idx="1" type="body"/>
          </p:nvPr>
        </p:nvSpPr>
        <p:spPr>
          <a:xfrm>
            <a:off x="311700" y="3567700"/>
            <a:ext cx="8520600" cy="100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D1 Discover: Understanding Customer needs. Gaining insights that may reveal new ways of solving a problem.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D2 Define: Reframing the perceived problem or challenge at hand and gaining perspective through divergent styles of thinking to explore as many possibilities to encourage maximum numbers of ideas and points of view</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D3 Develop: Ideate and model concepts based on identified opportunities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D4 Deliver: Results from </a:t>
            </a:r>
            <a:r>
              <a:rPr lang="en" sz="1200">
                <a:solidFill>
                  <a:schemeClr val="dk1"/>
                </a:solidFill>
              </a:rPr>
              <a:t>prototyping</a:t>
            </a:r>
            <a:endParaRPr sz="1200">
              <a:solidFill>
                <a:schemeClr val="dk1"/>
              </a:solidFill>
            </a:endParaRPr>
          </a:p>
          <a:p>
            <a:pPr indent="0" lvl="0" marL="457200" rtl="0" algn="l">
              <a:spcBef>
                <a:spcPts val="1600"/>
              </a:spcBef>
              <a:spcAft>
                <a:spcPts val="1600"/>
              </a:spcAft>
              <a:buNone/>
            </a:pPr>
            <a:r>
              <a:t/>
            </a:r>
            <a:endParaRPr sz="1200">
              <a:solidFill>
                <a:schemeClr val="dk1"/>
              </a:solidFill>
            </a:endParaRPr>
          </a:p>
        </p:txBody>
      </p:sp>
      <p:sp>
        <p:nvSpPr>
          <p:cNvPr id="67" name="Google Shape;67;p14"/>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 name="Google Shape;68;p14"/>
          <p:cNvPicPr preferRelativeResize="0"/>
          <p:nvPr/>
        </p:nvPicPr>
        <p:blipFill>
          <a:blip r:embed="rId3">
            <a:alphaModFix/>
          </a:blip>
          <a:stretch>
            <a:fillRect/>
          </a:stretch>
        </p:blipFill>
        <p:spPr>
          <a:xfrm>
            <a:off x="1591337" y="1017725"/>
            <a:ext cx="5961324" cy="254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0" y="400175"/>
            <a:ext cx="8520600" cy="3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latin typeface="Proxima Nova"/>
                <a:ea typeface="Proxima Nova"/>
                <a:cs typeface="Proxima Nova"/>
                <a:sym typeface="Proxima Nova"/>
              </a:rPr>
              <a:t>Overview:	</a:t>
            </a:r>
            <a:r>
              <a:rPr lang="en" sz="2100">
                <a:solidFill>
                  <a:srgbClr val="000000"/>
                </a:solidFill>
                <a:latin typeface="Proxima Nova"/>
                <a:ea typeface="Proxima Nova"/>
                <a:cs typeface="Proxima Nova"/>
                <a:sym typeface="Proxima Nova"/>
              </a:rPr>
              <a:t>			</a:t>
            </a:r>
            <a:endParaRPr sz="1800">
              <a:solidFill>
                <a:srgbClr val="000000"/>
              </a:solidFill>
            </a:endParaRPr>
          </a:p>
        </p:txBody>
      </p:sp>
      <p:sp>
        <p:nvSpPr>
          <p:cNvPr id="74" name="Google Shape;74;p15"/>
          <p:cNvSpPr txBox="1"/>
          <p:nvPr>
            <p:ph idx="1" type="body"/>
          </p:nvPr>
        </p:nvSpPr>
        <p:spPr>
          <a:xfrm>
            <a:off x="0" y="1869100"/>
            <a:ext cx="8838300" cy="32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500">
                <a:solidFill>
                  <a:schemeClr val="dk1"/>
                </a:solidFill>
              </a:rPr>
              <a:t>System Breakdown:</a:t>
            </a:r>
            <a:endParaRPr b="1" sz="1500"/>
          </a:p>
        </p:txBody>
      </p:sp>
      <p:sp>
        <p:nvSpPr>
          <p:cNvPr id="75" name="Google Shape;75;p15"/>
          <p:cNvSpPr txBox="1"/>
          <p:nvPr/>
        </p:nvSpPr>
        <p:spPr>
          <a:xfrm>
            <a:off x="5426675" y="650975"/>
            <a:ext cx="3087000" cy="321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solidFill>
                <a:schemeClr val="dk1"/>
              </a:solidFill>
              <a:latin typeface="Helvetica Neue"/>
              <a:ea typeface="Helvetica Neue"/>
              <a:cs typeface="Helvetica Neue"/>
              <a:sym typeface="Helvetica Neue"/>
            </a:endParaRPr>
          </a:p>
        </p:txBody>
      </p:sp>
      <p:sp>
        <p:nvSpPr>
          <p:cNvPr id="76" name="Google Shape;76;p15"/>
          <p:cNvSpPr txBox="1"/>
          <p:nvPr>
            <p:ph idx="1" type="body"/>
          </p:nvPr>
        </p:nvSpPr>
        <p:spPr>
          <a:xfrm>
            <a:off x="133950" y="2241875"/>
            <a:ext cx="8252700" cy="259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sz="1100">
                <a:solidFill>
                  <a:schemeClr val="dk1"/>
                </a:solidFill>
              </a:rPr>
              <a:t>Rover</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Drone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Sensor Package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Deployment of sensor package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Sticky projectile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Adhesive bonding of sensor package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Data Communications and Signal Handling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Sending/receiving video feed (functional prototype)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Processing incoming and outbound data, such as sending gimbal signal (functional prototype).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Tether System</a:t>
            </a:r>
            <a:endParaRPr sz="1100">
              <a:solidFill>
                <a:schemeClr val="dk1"/>
              </a:solidFill>
            </a:endParaRPr>
          </a:p>
          <a:p>
            <a:pPr indent="0" lvl="0" marL="1371600" rtl="0" algn="l">
              <a:spcBef>
                <a:spcPts val="1600"/>
              </a:spcBef>
              <a:spcAft>
                <a:spcPts val="0"/>
              </a:spcAft>
              <a:buNone/>
            </a:pPr>
            <a:r>
              <a:t/>
            </a:r>
            <a:endParaRPr sz="1100">
              <a:solidFill>
                <a:schemeClr val="dk1"/>
              </a:solidFill>
            </a:endParaRPr>
          </a:p>
          <a:p>
            <a:pPr indent="0" lvl="0" marL="0" rtl="0" algn="l">
              <a:lnSpc>
                <a:spcPct val="100000"/>
              </a:lnSpc>
              <a:spcBef>
                <a:spcPts val="1600"/>
              </a:spcBef>
              <a:spcAft>
                <a:spcPts val="0"/>
              </a:spcAft>
              <a:buNone/>
            </a:pPr>
            <a:r>
              <a:t/>
            </a:r>
            <a:endParaRPr sz="1100">
              <a:solidFill>
                <a:schemeClr val="dk1"/>
              </a:solidFill>
            </a:endParaRPr>
          </a:p>
          <a:p>
            <a:pPr indent="0" lvl="0" marL="0" rtl="0" algn="l">
              <a:spcBef>
                <a:spcPts val="0"/>
              </a:spcBef>
              <a:spcAft>
                <a:spcPts val="1600"/>
              </a:spcAft>
              <a:buNone/>
            </a:pPr>
            <a:r>
              <a:t/>
            </a:r>
            <a:endParaRPr sz="1100"/>
          </a:p>
        </p:txBody>
      </p:sp>
      <p:sp>
        <p:nvSpPr>
          <p:cNvPr id="77" name="Google Shape;77;p15"/>
          <p:cNvSpPr txBox="1"/>
          <p:nvPr>
            <p:ph idx="1" type="body"/>
          </p:nvPr>
        </p:nvSpPr>
        <p:spPr>
          <a:xfrm>
            <a:off x="505900" y="917200"/>
            <a:ext cx="8838300" cy="95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chemeClr val="dk1"/>
                </a:solidFill>
              </a:rPr>
              <a:t>Importance:</a:t>
            </a:r>
            <a:r>
              <a:rPr lang="en" sz="1500">
                <a:solidFill>
                  <a:schemeClr val="dk1"/>
                </a:solidFill>
              </a:rPr>
              <a:t> </a:t>
            </a:r>
            <a:r>
              <a:rPr lang="en" sz="1200">
                <a:solidFill>
                  <a:schemeClr val="dk1"/>
                </a:solidFill>
              </a:rPr>
              <a:t>This system aims to provide ease in allowing for object/system placement and deployment to specific locations that might otherwise be difficult to reach. This system has use cases in surveillance systems, covert object placement, multi-terrain traversal, and sensor/signal communications.</a:t>
            </a:r>
            <a:endParaRPr sz="900">
              <a:solidFill>
                <a:schemeClr val="dk1"/>
              </a:solidFill>
            </a:endParaRPr>
          </a:p>
          <a:p>
            <a:pPr indent="0" lvl="0" marL="0" rtl="0" algn="l">
              <a:spcBef>
                <a:spcPts val="1600"/>
              </a:spcBef>
              <a:spcAft>
                <a:spcPts val="1600"/>
              </a:spcAft>
              <a:buNone/>
            </a:pPr>
            <a:r>
              <a:t/>
            </a:r>
            <a:endParaRPr sz="1600"/>
          </a:p>
        </p:txBody>
      </p:sp>
      <p:sp>
        <p:nvSpPr>
          <p:cNvPr id="78" name="Google Shape;78;p15"/>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for Function of High Importance</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N</a:t>
            </a:r>
            <a:r>
              <a:rPr lang="en"/>
              <a:t>avigating to the approximate location for the sensor placement.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Placing the sensor to the designated location, precisely.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Planting and securing the sensor at the desired location.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Data communication and data gathering.</a:t>
            </a:r>
            <a:endParaRPr/>
          </a:p>
          <a:p>
            <a:pPr indent="0" lvl="0" marL="0" rtl="0" algn="l">
              <a:spcBef>
                <a:spcPts val="0"/>
              </a:spcBef>
              <a:spcAft>
                <a:spcPts val="0"/>
              </a:spcAft>
              <a:buClr>
                <a:schemeClr val="dk1"/>
              </a:buClr>
              <a:buSzPts val="1100"/>
              <a:buFont typeface="Arial"/>
              <a:buNone/>
            </a:pPr>
            <a:r>
              <a:t/>
            </a:r>
            <a:endParaRPr/>
          </a:p>
        </p:txBody>
      </p:sp>
      <p:sp>
        <p:nvSpPr>
          <p:cNvPr id="85" name="Google Shape;85;p16"/>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t>
            </a:r>
            <a:r>
              <a:rPr lang="en"/>
              <a:t> Phase: Prototyping Results</a:t>
            </a:r>
            <a:endParaRPr/>
          </a:p>
        </p:txBody>
      </p:sp>
      <p:sp>
        <p:nvSpPr>
          <p:cNvPr id="91" name="Google Shape;91;p17"/>
          <p:cNvSpPr txBox="1"/>
          <p:nvPr>
            <p:ph idx="1" type="body"/>
          </p:nvPr>
        </p:nvSpPr>
        <p:spPr>
          <a:xfrm>
            <a:off x="54525" y="1331775"/>
            <a:ext cx="637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Spider Climber</a:t>
            </a:r>
            <a:r>
              <a:rPr lang="en" sz="1200"/>
              <a:t> - piston actuated modular body design (top left)</a:t>
            </a:r>
            <a:endParaRPr sz="1200"/>
          </a:p>
          <a:p>
            <a:pPr indent="-304800" lvl="0" marL="457200" rtl="0" algn="l">
              <a:spcBef>
                <a:spcPts val="1600"/>
              </a:spcBef>
              <a:spcAft>
                <a:spcPts val="0"/>
              </a:spcAft>
              <a:buSzPts val="1200"/>
              <a:buChar char="●"/>
            </a:pPr>
            <a:r>
              <a:rPr lang="en" sz="1200"/>
              <a:t>Could carry heavy loads, but only worked on corners of a building</a:t>
            </a:r>
            <a:endParaRPr sz="1200"/>
          </a:p>
          <a:p>
            <a:pPr indent="0" lvl="0" marL="457200" rtl="0" algn="l">
              <a:spcBef>
                <a:spcPts val="1600"/>
              </a:spcBef>
              <a:spcAft>
                <a:spcPts val="0"/>
              </a:spcAft>
              <a:buNone/>
            </a:pPr>
            <a:r>
              <a:t/>
            </a:r>
            <a:endParaRPr sz="1200"/>
          </a:p>
          <a:p>
            <a:pPr indent="0" lvl="0" marL="0" rtl="0" algn="l">
              <a:spcBef>
                <a:spcPts val="1600"/>
              </a:spcBef>
              <a:spcAft>
                <a:spcPts val="0"/>
              </a:spcAft>
              <a:buNone/>
            </a:pPr>
            <a:r>
              <a:rPr b="1" lang="en" sz="1200"/>
              <a:t>Boom Arm</a:t>
            </a:r>
            <a:r>
              <a:rPr lang="en" sz="1200"/>
              <a:t> - extendable boom arm from ground vehi</a:t>
            </a:r>
            <a:r>
              <a:rPr lang="en" sz="1200"/>
              <a:t>cle (top right)</a:t>
            </a:r>
            <a:endParaRPr sz="1200"/>
          </a:p>
          <a:p>
            <a:pPr indent="-304800" lvl="0" marL="457200" rtl="0" algn="l">
              <a:spcBef>
                <a:spcPts val="1600"/>
              </a:spcBef>
              <a:spcAft>
                <a:spcPts val="0"/>
              </a:spcAft>
              <a:buSzPts val="1200"/>
              <a:buChar char="●"/>
            </a:pPr>
            <a:r>
              <a:rPr lang="en" sz="1200"/>
              <a:t>Could operate from ground but could not reach target distance </a:t>
            </a:r>
            <a:endParaRPr sz="1200"/>
          </a:p>
          <a:p>
            <a:pPr indent="0" lvl="0" marL="457200" rtl="0" algn="l">
              <a:spcBef>
                <a:spcPts val="1600"/>
              </a:spcBef>
              <a:spcAft>
                <a:spcPts val="0"/>
              </a:spcAft>
              <a:buNone/>
            </a:pPr>
            <a:r>
              <a:t/>
            </a:r>
            <a:endParaRPr sz="1200"/>
          </a:p>
          <a:p>
            <a:pPr indent="0" lvl="0" marL="0" rtl="0" algn="l">
              <a:spcBef>
                <a:spcPts val="1600"/>
              </a:spcBef>
              <a:spcAft>
                <a:spcPts val="0"/>
              </a:spcAft>
              <a:buNone/>
            </a:pPr>
            <a:r>
              <a:rPr b="1" lang="en" sz="1200"/>
              <a:t>Drone</a:t>
            </a:r>
            <a:r>
              <a:rPr lang="en" sz="1200"/>
              <a:t> - drone with extended arm that pressed sensor pac</a:t>
            </a:r>
            <a:r>
              <a:rPr lang="en" sz="1200"/>
              <a:t>kage against surface (bottom)</a:t>
            </a:r>
            <a:endParaRPr sz="1200"/>
          </a:p>
          <a:p>
            <a:pPr indent="-304800" lvl="0" marL="457200" rtl="0" algn="l">
              <a:spcBef>
                <a:spcPts val="1600"/>
              </a:spcBef>
              <a:spcAft>
                <a:spcPts val="0"/>
              </a:spcAft>
              <a:buSzPts val="1200"/>
              <a:buChar char="●"/>
            </a:pPr>
            <a:r>
              <a:rPr lang="en" sz="1200"/>
              <a:t>Easily reached target height but wasn't able to apply sufficient pressure</a:t>
            </a:r>
            <a:endParaRPr sz="1200"/>
          </a:p>
          <a:p>
            <a:pPr indent="0" lvl="0" marL="0" rtl="0" algn="l">
              <a:spcBef>
                <a:spcPts val="1600"/>
              </a:spcBef>
              <a:spcAft>
                <a:spcPts val="1600"/>
              </a:spcAft>
              <a:buNone/>
            </a:pPr>
            <a:r>
              <a:t/>
            </a:r>
            <a:endParaRPr/>
          </a:p>
        </p:txBody>
      </p:sp>
      <p:sp>
        <p:nvSpPr>
          <p:cNvPr id="92" name="Google Shape;92;p17"/>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a:blip r:embed="rId3">
            <a:alphaModFix/>
          </a:blip>
          <a:stretch>
            <a:fillRect/>
          </a:stretch>
        </p:blipFill>
        <p:spPr>
          <a:xfrm>
            <a:off x="5454425" y="1017725"/>
            <a:ext cx="1578000" cy="2029800"/>
          </a:xfrm>
          <a:prstGeom prst="rect">
            <a:avLst/>
          </a:prstGeom>
          <a:noFill/>
          <a:ln cap="flat" cmpd="sng" w="12700">
            <a:solidFill>
              <a:srgbClr val="000000"/>
            </a:solidFill>
            <a:prstDash val="solid"/>
            <a:miter lim="8000"/>
            <a:headEnd len="sm" w="sm" type="none"/>
            <a:tailEnd len="sm" w="sm" type="none"/>
          </a:ln>
        </p:spPr>
      </p:pic>
      <p:pic>
        <p:nvPicPr>
          <p:cNvPr id="94" name="Google Shape;94;p17"/>
          <p:cNvPicPr preferRelativeResize="0"/>
          <p:nvPr/>
        </p:nvPicPr>
        <p:blipFill>
          <a:blip r:embed="rId4">
            <a:alphaModFix/>
          </a:blip>
          <a:stretch>
            <a:fillRect/>
          </a:stretch>
        </p:blipFill>
        <p:spPr>
          <a:xfrm>
            <a:off x="7328175" y="1017725"/>
            <a:ext cx="1504125" cy="2029799"/>
          </a:xfrm>
          <a:prstGeom prst="rect">
            <a:avLst/>
          </a:prstGeom>
          <a:noFill/>
          <a:ln cap="flat" cmpd="sng" w="12700">
            <a:solidFill>
              <a:srgbClr val="000000"/>
            </a:solidFill>
            <a:prstDash val="solid"/>
            <a:miter lim="8000"/>
            <a:headEnd len="sm" w="sm" type="none"/>
            <a:tailEnd len="sm" w="sm" type="none"/>
          </a:ln>
        </p:spPr>
      </p:pic>
      <p:pic>
        <p:nvPicPr>
          <p:cNvPr id="95" name="Google Shape;95;p17"/>
          <p:cNvPicPr preferRelativeResize="0"/>
          <p:nvPr/>
        </p:nvPicPr>
        <p:blipFill>
          <a:blip r:embed="rId5">
            <a:alphaModFix/>
          </a:blip>
          <a:stretch>
            <a:fillRect/>
          </a:stretch>
        </p:blipFill>
        <p:spPr>
          <a:xfrm>
            <a:off x="6242050" y="3164425"/>
            <a:ext cx="1882025" cy="14381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64750" y="40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Design for Function of High Importance </a:t>
            </a:r>
            <a:endParaRPr sz="2500">
              <a:solidFill>
                <a:srgbClr val="000000"/>
              </a:solidFill>
            </a:endParaRPr>
          </a:p>
        </p:txBody>
      </p:sp>
      <p:sp>
        <p:nvSpPr>
          <p:cNvPr id="101" name="Google Shape;101;p18"/>
          <p:cNvSpPr txBox="1"/>
          <p:nvPr>
            <p:ph idx="1" type="body"/>
          </p:nvPr>
        </p:nvSpPr>
        <p:spPr>
          <a:xfrm>
            <a:off x="1526475" y="1110225"/>
            <a:ext cx="8838300" cy="16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Overall Robotic Vehicle </a:t>
            </a:r>
            <a:r>
              <a:rPr lang="en">
                <a:solidFill>
                  <a:schemeClr val="dk1"/>
                </a:solidFill>
              </a:rPr>
              <a:t>System</a:t>
            </a:r>
            <a:r>
              <a:rPr lang="en">
                <a:solidFill>
                  <a:schemeClr val="dk1"/>
                </a:solidFill>
              </a:rPr>
              <a:t> Operations:</a:t>
            </a:r>
            <a:endParaRPr>
              <a:solidFill>
                <a:schemeClr val="dk1"/>
              </a:solidFill>
            </a:endParaRPr>
          </a:p>
          <a:p>
            <a:pPr indent="-317500" lvl="2" marL="1371600" rtl="0" algn="l">
              <a:spcBef>
                <a:spcPts val="1600"/>
              </a:spcBef>
              <a:spcAft>
                <a:spcPts val="0"/>
              </a:spcAft>
              <a:buClr>
                <a:schemeClr val="dk1"/>
              </a:buClr>
              <a:buSzPts val="1400"/>
              <a:buChar char="■"/>
            </a:pPr>
            <a:r>
              <a:rPr lang="en">
                <a:solidFill>
                  <a:schemeClr val="dk1"/>
                </a:solidFill>
              </a:rPr>
              <a:t>Sensor Attachment and Deployment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Flying Drone for Vertical Ascension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Driving Main Vehicle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Data Communication and Remote Control of all </a:t>
            </a:r>
            <a:r>
              <a:rPr lang="en">
                <a:solidFill>
                  <a:schemeClr val="dk1"/>
                </a:solidFill>
              </a:rPr>
              <a:t>Systems</a:t>
            </a:r>
            <a:endParaRPr>
              <a:solidFill>
                <a:schemeClr val="dk1"/>
              </a:solidFill>
            </a:endParaRPr>
          </a:p>
          <a:p>
            <a:pPr indent="0" lvl="0" marL="0" rtl="0" algn="l">
              <a:lnSpc>
                <a:spcPct val="100000"/>
              </a:lnSpc>
              <a:spcBef>
                <a:spcPts val="1600"/>
              </a:spcBef>
              <a:spcAft>
                <a:spcPts val="0"/>
              </a:spcAft>
              <a:buNone/>
            </a:pPr>
            <a:r>
              <a:t/>
            </a:r>
            <a:endParaRPr sz="1500">
              <a:solidFill>
                <a:schemeClr val="dk1"/>
              </a:solidFill>
            </a:endParaRPr>
          </a:p>
          <a:p>
            <a:pPr indent="0" lvl="0" marL="0" rtl="0" algn="l">
              <a:spcBef>
                <a:spcPts val="0"/>
              </a:spcBef>
              <a:spcAft>
                <a:spcPts val="1600"/>
              </a:spcAft>
              <a:buNone/>
            </a:pPr>
            <a:r>
              <a:t/>
            </a:r>
            <a:endParaRPr/>
          </a:p>
        </p:txBody>
      </p:sp>
      <p:pic>
        <p:nvPicPr>
          <p:cNvPr id="102" name="Google Shape;102;p18"/>
          <p:cNvPicPr preferRelativeResize="0"/>
          <p:nvPr/>
        </p:nvPicPr>
        <p:blipFill rotWithShape="1">
          <a:blip r:embed="rId3">
            <a:alphaModFix/>
          </a:blip>
          <a:srcRect b="0" l="12602" r="0" t="0"/>
          <a:stretch/>
        </p:blipFill>
        <p:spPr>
          <a:xfrm>
            <a:off x="100850" y="3057025"/>
            <a:ext cx="2956417" cy="1572900"/>
          </a:xfrm>
          <a:prstGeom prst="rect">
            <a:avLst/>
          </a:prstGeom>
          <a:noFill/>
          <a:ln>
            <a:noFill/>
          </a:ln>
        </p:spPr>
      </p:pic>
      <p:pic>
        <p:nvPicPr>
          <p:cNvPr id="103" name="Google Shape;103;p18"/>
          <p:cNvPicPr preferRelativeResize="0"/>
          <p:nvPr/>
        </p:nvPicPr>
        <p:blipFill rotWithShape="1">
          <a:blip r:embed="rId4">
            <a:alphaModFix/>
          </a:blip>
          <a:srcRect b="0" l="0" r="44008" t="0"/>
          <a:stretch/>
        </p:blipFill>
        <p:spPr>
          <a:xfrm>
            <a:off x="3128088" y="3057025"/>
            <a:ext cx="1744875" cy="1572900"/>
          </a:xfrm>
          <a:prstGeom prst="rect">
            <a:avLst/>
          </a:prstGeom>
          <a:noFill/>
          <a:ln>
            <a:noFill/>
          </a:ln>
        </p:spPr>
      </p:pic>
      <p:pic>
        <p:nvPicPr>
          <p:cNvPr id="104" name="Google Shape;104;p18"/>
          <p:cNvPicPr preferRelativeResize="0"/>
          <p:nvPr/>
        </p:nvPicPr>
        <p:blipFill rotWithShape="1">
          <a:blip r:embed="rId5">
            <a:alphaModFix/>
          </a:blip>
          <a:srcRect b="0" l="0" r="49596" t="0"/>
          <a:stretch/>
        </p:blipFill>
        <p:spPr>
          <a:xfrm>
            <a:off x="4943775" y="3057025"/>
            <a:ext cx="1570699" cy="1572900"/>
          </a:xfrm>
          <a:prstGeom prst="rect">
            <a:avLst/>
          </a:prstGeom>
          <a:noFill/>
          <a:ln>
            <a:noFill/>
          </a:ln>
        </p:spPr>
      </p:pic>
      <p:sp>
        <p:nvSpPr>
          <p:cNvPr id="105" name="Google Shape;105;p18"/>
          <p:cNvSpPr txBox="1"/>
          <p:nvPr/>
        </p:nvSpPr>
        <p:spPr>
          <a:xfrm>
            <a:off x="5426675" y="650975"/>
            <a:ext cx="3087000" cy="321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solidFill>
                <a:schemeClr val="dk1"/>
              </a:solidFill>
              <a:latin typeface="Helvetica Neue"/>
              <a:ea typeface="Helvetica Neue"/>
              <a:cs typeface="Helvetica Neue"/>
              <a:sym typeface="Helvetica Neue"/>
            </a:endParaRPr>
          </a:p>
        </p:txBody>
      </p:sp>
      <p:pic>
        <p:nvPicPr>
          <p:cNvPr id="106" name="Google Shape;106;p18"/>
          <p:cNvPicPr preferRelativeResize="0"/>
          <p:nvPr/>
        </p:nvPicPr>
        <p:blipFill>
          <a:blip r:embed="rId6">
            <a:alphaModFix/>
          </a:blip>
          <a:stretch>
            <a:fillRect/>
          </a:stretch>
        </p:blipFill>
        <p:spPr>
          <a:xfrm>
            <a:off x="6641950" y="3057024"/>
            <a:ext cx="2196341" cy="1572900"/>
          </a:xfrm>
          <a:prstGeom prst="rect">
            <a:avLst/>
          </a:prstGeom>
          <a:noFill/>
          <a:ln>
            <a:noFill/>
          </a:ln>
        </p:spPr>
      </p:pic>
      <p:sp>
        <p:nvSpPr>
          <p:cNvPr id="107" name="Google Shape;107;p18"/>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Product/Design: Drone</a:t>
            </a:r>
            <a:endParaRPr/>
          </a:p>
        </p:txBody>
      </p:sp>
      <p:sp>
        <p:nvSpPr>
          <p:cNvPr id="113" name="Google Shape;113;p19"/>
          <p:cNvSpPr txBox="1"/>
          <p:nvPr>
            <p:ph idx="1" type="body"/>
          </p:nvPr>
        </p:nvSpPr>
        <p:spPr>
          <a:xfrm>
            <a:off x="0" y="1017725"/>
            <a:ext cx="8832300" cy="35511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lang="en" sz="1400">
                <a:solidFill>
                  <a:schemeClr val="dk1"/>
                </a:solidFill>
              </a:rPr>
              <a:t>The final drone is  HexaCopter, we use  QWinOut ARF/PNP Full Set Hexacopter DIY Drone Kit Tarot 690mm Frame with 750KV Motor GPS PIX 2.4.8 32 Bit Flight Controller (ARF). </a:t>
            </a:r>
            <a:endParaRPr sz="1400">
              <a:solidFill>
                <a:schemeClr val="dk1"/>
              </a:solidFill>
            </a:endParaRPr>
          </a:p>
          <a:p>
            <a:pPr indent="0" lvl="0" marL="914400" rtl="0" algn="l">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
        <p:nvSpPr>
          <p:cNvPr id="114" name="Google Shape;114;p19"/>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9"/>
          <p:cNvPicPr preferRelativeResize="0"/>
          <p:nvPr/>
        </p:nvPicPr>
        <p:blipFill>
          <a:blip r:embed="rId3">
            <a:alphaModFix/>
          </a:blip>
          <a:stretch>
            <a:fillRect/>
          </a:stretch>
        </p:blipFill>
        <p:spPr>
          <a:xfrm>
            <a:off x="807925" y="1801875"/>
            <a:ext cx="4758450" cy="2509600"/>
          </a:xfrm>
          <a:prstGeom prst="rect">
            <a:avLst/>
          </a:prstGeom>
          <a:noFill/>
          <a:ln>
            <a:noFill/>
          </a:ln>
        </p:spPr>
      </p:pic>
      <p:sp>
        <p:nvSpPr>
          <p:cNvPr id="116" name="Google Shape;116;p19"/>
          <p:cNvSpPr txBox="1"/>
          <p:nvPr/>
        </p:nvSpPr>
        <p:spPr>
          <a:xfrm>
            <a:off x="5566375" y="1801875"/>
            <a:ext cx="35775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Helvetica Neue"/>
                <a:ea typeface="Helvetica Neue"/>
                <a:cs typeface="Helvetica Neue"/>
                <a:sym typeface="Helvetica Neue"/>
              </a:rPr>
              <a:t>Why use this Drone?</a:t>
            </a:r>
            <a:endParaRPr sz="1300">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n" sz="1300">
                <a:latin typeface="Helvetica Neue"/>
                <a:ea typeface="Helvetica Neue"/>
                <a:cs typeface="Helvetica Neue"/>
                <a:sym typeface="Helvetica Neue"/>
              </a:rPr>
              <a:t>6 motors provide enough power to carry the shooting mechanism and flight up to 100 ft as requested. </a:t>
            </a:r>
            <a:endParaRPr sz="1300">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n" sz="1300">
                <a:latin typeface="Helvetica Neue"/>
                <a:ea typeface="Helvetica Neue"/>
                <a:cs typeface="Helvetica Neue"/>
                <a:sym typeface="Helvetica Neue"/>
              </a:rPr>
              <a:t>It is cheap compared with the other hexacopter on the market. </a:t>
            </a:r>
            <a:endParaRPr sz="1300">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n" sz="1300">
                <a:latin typeface="Helvetica Neue"/>
                <a:ea typeface="Helvetica Neue"/>
                <a:cs typeface="Helvetica Neue"/>
                <a:sym typeface="Helvetica Neue"/>
              </a:rPr>
              <a:t>It is easy to replace the components if something gets broken. </a:t>
            </a:r>
            <a:endParaRPr sz="1300">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n" sz="1300">
                <a:latin typeface="Helvetica Neue"/>
                <a:ea typeface="Helvetica Neue"/>
                <a:cs typeface="Helvetica Neue"/>
                <a:sym typeface="Helvetica Neue"/>
              </a:rPr>
              <a:t>It is bigger, so we have more space to set up the mechanism.</a:t>
            </a:r>
            <a:endParaRPr sz="13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Product/Design: Sensor Package</a:t>
            </a:r>
            <a:endParaRPr/>
          </a:p>
        </p:txBody>
      </p:sp>
      <p:sp>
        <p:nvSpPr>
          <p:cNvPr id="122" name="Google Shape;12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Sensor Package’s parts: </a:t>
            </a:r>
            <a:endParaRPr/>
          </a:p>
          <a:p>
            <a:pPr indent="-317500" lvl="0" marL="457200" rtl="0" algn="l">
              <a:spcBef>
                <a:spcPts val="1600"/>
              </a:spcBef>
              <a:spcAft>
                <a:spcPts val="0"/>
              </a:spcAft>
              <a:buSzPts val="1400"/>
              <a:buChar char="-"/>
            </a:pPr>
            <a:r>
              <a:rPr lang="en" sz="1400"/>
              <a:t>Body: PVC tube</a:t>
            </a:r>
            <a:endParaRPr sz="1400"/>
          </a:p>
          <a:p>
            <a:pPr indent="-317500" lvl="0" marL="457200" rtl="0" algn="l">
              <a:spcBef>
                <a:spcPts val="0"/>
              </a:spcBef>
              <a:spcAft>
                <a:spcPts val="0"/>
              </a:spcAft>
              <a:buSzPts val="1400"/>
              <a:buChar char="-"/>
            </a:pPr>
            <a:r>
              <a:rPr lang="en" sz="1400"/>
              <a:t>Cap : 3D printed using PLA</a:t>
            </a:r>
            <a:endParaRPr sz="1400"/>
          </a:p>
          <a:p>
            <a:pPr indent="-317500" lvl="0" marL="457200" rtl="0" algn="l">
              <a:spcBef>
                <a:spcPts val="0"/>
              </a:spcBef>
              <a:spcAft>
                <a:spcPts val="0"/>
              </a:spcAft>
              <a:buSzPts val="1400"/>
              <a:buChar char="-"/>
            </a:pPr>
            <a:r>
              <a:rPr lang="en" sz="1400"/>
              <a:t>Sensor: FPV camera </a:t>
            </a:r>
            <a:endParaRPr sz="1400"/>
          </a:p>
          <a:p>
            <a:pPr indent="-317500" lvl="0" marL="457200" rtl="0" algn="l">
              <a:spcBef>
                <a:spcPts val="0"/>
              </a:spcBef>
              <a:spcAft>
                <a:spcPts val="0"/>
              </a:spcAft>
              <a:buSzPts val="1400"/>
              <a:buChar char="-"/>
            </a:pPr>
            <a:r>
              <a:rPr lang="en" sz="1400"/>
              <a:t>Sensor’s power: 3.8 V </a:t>
            </a:r>
            <a:r>
              <a:rPr lang="en" sz="1400"/>
              <a:t>battery</a:t>
            </a:r>
            <a:r>
              <a:rPr lang="en" sz="1400"/>
              <a:t> </a:t>
            </a:r>
            <a:endParaRPr sz="1400"/>
          </a:p>
          <a:p>
            <a:pPr indent="-317500" lvl="0" marL="457200" rtl="0" algn="l">
              <a:spcBef>
                <a:spcPts val="0"/>
              </a:spcBef>
              <a:spcAft>
                <a:spcPts val="0"/>
              </a:spcAft>
              <a:buSzPts val="1400"/>
              <a:buChar char="-"/>
            </a:pPr>
            <a:r>
              <a:rPr lang="en" sz="1400"/>
              <a:t>Camera’s </a:t>
            </a:r>
            <a:r>
              <a:rPr lang="en" sz="1400"/>
              <a:t>receiver</a:t>
            </a:r>
            <a:r>
              <a:rPr lang="en" sz="1400"/>
              <a:t> connect to a laptop</a:t>
            </a:r>
            <a:endParaRPr sz="1400"/>
          </a:p>
        </p:txBody>
      </p:sp>
      <p:sp>
        <p:nvSpPr>
          <p:cNvPr id="123" name="Google Shape;123;p20"/>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20"/>
          <p:cNvPicPr preferRelativeResize="0"/>
          <p:nvPr/>
        </p:nvPicPr>
        <p:blipFill rotWithShape="1">
          <a:blip r:embed="rId3">
            <a:alphaModFix/>
          </a:blip>
          <a:srcRect b="31284" l="29600" r="35206" t="26151"/>
          <a:stretch/>
        </p:blipFill>
        <p:spPr>
          <a:xfrm>
            <a:off x="5030025" y="1319488"/>
            <a:ext cx="865650" cy="1395125"/>
          </a:xfrm>
          <a:prstGeom prst="rect">
            <a:avLst/>
          </a:prstGeom>
          <a:noFill/>
          <a:ln>
            <a:noFill/>
          </a:ln>
        </p:spPr>
      </p:pic>
      <p:pic>
        <p:nvPicPr>
          <p:cNvPr id="125" name="Google Shape;125;p20"/>
          <p:cNvPicPr preferRelativeResize="0"/>
          <p:nvPr/>
        </p:nvPicPr>
        <p:blipFill>
          <a:blip r:embed="rId4">
            <a:alphaModFix/>
          </a:blip>
          <a:stretch>
            <a:fillRect/>
          </a:stretch>
        </p:blipFill>
        <p:spPr>
          <a:xfrm>
            <a:off x="2346087" y="1302125"/>
            <a:ext cx="1404350" cy="1429900"/>
          </a:xfrm>
          <a:prstGeom prst="rect">
            <a:avLst/>
          </a:prstGeom>
          <a:noFill/>
          <a:ln>
            <a:noFill/>
          </a:ln>
        </p:spPr>
      </p:pic>
      <p:pic>
        <p:nvPicPr>
          <p:cNvPr id="126" name="Google Shape;126;p20"/>
          <p:cNvPicPr preferRelativeResize="0"/>
          <p:nvPr/>
        </p:nvPicPr>
        <p:blipFill rotWithShape="1">
          <a:blip r:embed="rId5">
            <a:alphaModFix/>
          </a:blip>
          <a:srcRect b="22017" l="32855" r="31951" t="32816"/>
          <a:stretch/>
        </p:blipFill>
        <p:spPr>
          <a:xfrm>
            <a:off x="437000" y="1152463"/>
            <a:ext cx="865650" cy="1480325"/>
          </a:xfrm>
          <a:prstGeom prst="rect">
            <a:avLst/>
          </a:prstGeom>
          <a:noFill/>
          <a:ln>
            <a:noFill/>
          </a:ln>
        </p:spPr>
      </p:pic>
      <p:sp>
        <p:nvSpPr>
          <p:cNvPr id="127" name="Google Shape;127;p20"/>
          <p:cNvSpPr/>
          <p:nvPr/>
        </p:nvSpPr>
        <p:spPr>
          <a:xfrm>
            <a:off x="1302650" y="1613650"/>
            <a:ext cx="865800" cy="970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786575" y="1613650"/>
            <a:ext cx="970800" cy="970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0"/>
          <p:cNvPicPr preferRelativeResize="0"/>
          <p:nvPr/>
        </p:nvPicPr>
        <p:blipFill>
          <a:blip r:embed="rId6">
            <a:alphaModFix/>
          </a:blip>
          <a:stretch>
            <a:fillRect/>
          </a:stretch>
        </p:blipFill>
        <p:spPr>
          <a:xfrm>
            <a:off x="4458525" y="2714625"/>
            <a:ext cx="1968695" cy="2623426"/>
          </a:xfrm>
          <a:prstGeom prst="rect">
            <a:avLst/>
          </a:prstGeom>
          <a:noFill/>
          <a:ln>
            <a:noFill/>
          </a:ln>
        </p:spPr>
      </p:pic>
      <p:pic>
        <p:nvPicPr>
          <p:cNvPr id="130" name="Google Shape;130;p20"/>
          <p:cNvPicPr preferRelativeResize="0"/>
          <p:nvPr/>
        </p:nvPicPr>
        <p:blipFill>
          <a:blip r:embed="rId7">
            <a:alphaModFix/>
          </a:blip>
          <a:stretch>
            <a:fillRect/>
          </a:stretch>
        </p:blipFill>
        <p:spPr>
          <a:xfrm>
            <a:off x="6427225" y="2416475"/>
            <a:ext cx="2220925" cy="190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Final Product/Design: Sensor Package</a:t>
            </a:r>
            <a:endParaRPr/>
          </a:p>
        </p:txBody>
      </p:sp>
      <p:sp>
        <p:nvSpPr>
          <p:cNvPr id="136" name="Google Shape;136;p21"/>
          <p:cNvSpPr txBox="1"/>
          <p:nvPr>
            <p:ph idx="12" type="sldNum"/>
          </p:nvPr>
        </p:nvSpPr>
        <p:spPr>
          <a:xfrm>
            <a:off x="54533" y="474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1"/>
          <p:cNvPicPr preferRelativeResize="0"/>
          <p:nvPr/>
        </p:nvPicPr>
        <p:blipFill>
          <a:blip r:embed="rId3">
            <a:alphaModFix/>
          </a:blip>
          <a:stretch>
            <a:fillRect/>
          </a:stretch>
        </p:blipFill>
        <p:spPr>
          <a:xfrm>
            <a:off x="103688" y="555138"/>
            <a:ext cx="5495925" cy="4124325"/>
          </a:xfrm>
          <a:prstGeom prst="rect">
            <a:avLst/>
          </a:prstGeom>
          <a:noFill/>
          <a:ln>
            <a:noFill/>
          </a:ln>
        </p:spPr>
      </p:pic>
      <p:pic>
        <p:nvPicPr>
          <p:cNvPr id="138" name="Google Shape;138;p21" title="vlc-record-2021-04-22-12h13m01s-2021-04-21-1622-22.mp4-.mp4">
            <a:hlinkClick r:id="rId4"/>
          </p:cNvPr>
          <p:cNvPicPr preferRelativeResize="0"/>
          <p:nvPr/>
        </p:nvPicPr>
        <p:blipFill>
          <a:blip r:embed="rId5">
            <a:alphaModFix/>
          </a:blip>
          <a:stretch>
            <a:fillRect/>
          </a:stretch>
        </p:blipFill>
        <p:spPr>
          <a:xfrm>
            <a:off x="5776862" y="1017725"/>
            <a:ext cx="3232877" cy="1818501"/>
          </a:xfrm>
          <a:prstGeom prst="rect">
            <a:avLst/>
          </a:prstGeom>
          <a:noFill/>
          <a:ln>
            <a:noFill/>
          </a:ln>
        </p:spPr>
      </p:pic>
      <p:pic>
        <p:nvPicPr>
          <p:cNvPr id="139" name="Google Shape;139;p21" title="vlc-record-2021-04-22-12h11m34s-2021-04-21-1701-32.mp4-.mp4">
            <a:hlinkClick r:id="rId6"/>
          </p:cNvPr>
          <p:cNvPicPr preferRelativeResize="0"/>
          <p:nvPr/>
        </p:nvPicPr>
        <p:blipFill>
          <a:blip r:embed="rId7">
            <a:alphaModFix/>
          </a:blip>
          <a:stretch>
            <a:fillRect/>
          </a:stretch>
        </p:blipFill>
        <p:spPr>
          <a:xfrm>
            <a:off x="5776850" y="2860975"/>
            <a:ext cx="3232891" cy="1818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